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drawings/drawing1.xml" ContentType="application/vnd.openxmlformats-officedocument.drawingml.chartshape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4" r:id="rId3"/>
  </p:sldMasterIdLst>
  <p:notesMasterIdLst>
    <p:notesMasterId r:id="rId37"/>
  </p:notesMasterIdLst>
  <p:sldIdLst>
    <p:sldId id="256" r:id="rId4"/>
    <p:sldId id="259" r:id="rId5"/>
    <p:sldId id="257" r:id="rId6"/>
    <p:sldId id="258" r:id="rId7"/>
    <p:sldId id="263" r:id="rId8"/>
    <p:sldId id="266" r:id="rId9"/>
    <p:sldId id="264" r:id="rId10"/>
    <p:sldId id="265" r:id="rId11"/>
    <p:sldId id="283" r:id="rId12"/>
    <p:sldId id="271" r:id="rId13"/>
    <p:sldId id="292" r:id="rId14"/>
    <p:sldId id="277" r:id="rId15"/>
    <p:sldId id="278" r:id="rId16"/>
    <p:sldId id="279" r:id="rId17"/>
    <p:sldId id="280" r:id="rId18"/>
    <p:sldId id="293" r:id="rId19"/>
    <p:sldId id="286" r:id="rId20"/>
    <p:sldId id="282" r:id="rId21"/>
    <p:sldId id="287" r:id="rId22"/>
    <p:sldId id="289" r:id="rId23"/>
    <p:sldId id="284" r:id="rId24"/>
    <p:sldId id="268" r:id="rId25"/>
    <p:sldId id="291" r:id="rId26"/>
    <p:sldId id="269" r:id="rId27"/>
    <p:sldId id="267" r:id="rId28"/>
    <p:sldId id="294" r:id="rId29"/>
    <p:sldId id="295" r:id="rId30"/>
    <p:sldId id="272" r:id="rId31"/>
    <p:sldId id="281" r:id="rId32"/>
    <p:sldId id="273" r:id="rId33"/>
    <p:sldId id="276" r:id="rId34"/>
    <p:sldId id="274" r:id="rId35"/>
    <p:sldId id="26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408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37" autoAdjust="0"/>
  </p:normalViewPr>
  <p:slideViewPr>
    <p:cSldViewPr>
      <p:cViewPr varScale="1">
        <p:scale>
          <a:sx n="46" d="100"/>
          <a:sy n="46" d="100"/>
        </p:scale>
        <p:origin x="-906"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8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Lakes\Desktop\PRAGMA\chl%20a%20results%20sheet%20Rotorua%20lakes.2007.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manualLayout>
          <c:layoutTarget val="inner"/>
          <c:xMode val="edge"/>
          <c:yMode val="edge"/>
          <c:x val="0.17273544050422535"/>
          <c:y val="2.4023880115163324E-2"/>
          <c:w val="0.79367190440325053"/>
          <c:h val="0.74264087388913524"/>
        </c:manualLayout>
      </c:layout>
      <c:scatterChart>
        <c:scatterStyle val="lineMarker"/>
        <c:ser>
          <c:idx val="0"/>
          <c:order val="0"/>
          <c:tx>
            <c:strRef>
              <c:f>'Oct 08'!$X$1</c:f>
              <c:strCache>
                <c:ptCount val="1"/>
                <c:pt idx="0">
                  <c:v>Ln Chl</c:v>
                </c:pt>
              </c:strCache>
            </c:strRef>
          </c:tx>
          <c:spPr>
            <a:ln w="28575">
              <a:noFill/>
            </a:ln>
          </c:spPr>
          <c:marker>
            <c:spPr>
              <a:ln>
                <a:solidFill>
                  <a:srgbClr val="FF0000"/>
                </a:solidFill>
              </a:ln>
            </c:spPr>
          </c:marker>
          <c:trendline>
            <c:spPr>
              <a:ln>
                <a:solidFill>
                  <a:srgbClr val="000000"/>
                </a:solidFill>
              </a:ln>
            </c:spPr>
            <c:trendlineType val="linear"/>
            <c:dispRSqr val="1"/>
            <c:dispEq val="1"/>
            <c:trendlineLbl>
              <c:layout>
                <c:manualLayout>
                  <c:x val="-0.37541078591591276"/>
                  <c:y val="6.5137795275590519E-3"/>
                </c:manualLayout>
              </c:layout>
              <c:tx>
                <c:rich>
                  <a:bodyPr/>
                  <a:lstStyle/>
                  <a:p>
                    <a:pPr>
                      <a:defRPr lang="en-NZ">
                        <a:solidFill>
                          <a:srgbClr val="000000"/>
                        </a:solidFill>
                      </a:defRPr>
                    </a:pPr>
                    <a:r>
                      <a:rPr lang="en-US" baseline="0" dirty="0"/>
                      <a:t>y = 3.5833x - 4.494
R² = 0.995</a:t>
                    </a:r>
                    <a:endParaRPr lang="en-US" sz="1400" dirty="0"/>
                  </a:p>
                </c:rich>
              </c:tx>
              <c:numFmt formatCode="General" sourceLinked="0"/>
            </c:trendlineLbl>
          </c:trendline>
          <c:xVal>
            <c:numRef>
              <c:f>'Oct 08'!$W$2:$W$25</c:f>
              <c:numCache>
                <c:formatCode>General</c:formatCode>
                <c:ptCount val="24"/>
                <c:pt idx="0">
                  <c:v>1.8620421187983267</c:v>
                </c:pt>
                <c:pt idx="4">
                  <c:v>1.4360560708508261</c:v>
                </c:pt>
                <c:pt idx="8">
                  <c:v>1.505588081584907</c:v>
                </c:pt>
                <c:pt idx="12">
                  <c:v>1.3661197947268244</c:v>
                </c:pt>
              </c:numCache>
            </c:numRef>
          </c:xVal>
          <c:yVal>
            <c:numRef>
              <c:f>'Oct 08'!$X$2:$X$25</c:f>
              <c:numCache>
                <c:formatCode>General</c:formatCode>
                <c:ptCount val="24"/>
                <c:pt idx="0">
                  <c:v>2.158145854101893</c:v>
                </c:pt>
                <c:pt idx="1">
                  <c:v>2.491453919563813</c:v>
                </c:pt>
                <c:pt idx="2">
                  <c:v>2.4948631687408338</c:v>
                </c:pt>
                <c:pt idx="4">
                  <c:v>0.6300476236166308</c:v>
                </c:pt>
                <c:pt idx="5">
                  <c:v>2.2316340555509386</c:v>
                </c:pt>
                <c:pt idx="6">
                  <c:v>1.275732843669998</c:v>
                </c:pt>
                <c:pt idx="8">
                  <c:v>0.98351003151195115</c:v>
                </c:pt>
                <c:pt idx="10">
                  <c:v>0.88467621810481578</c:v>
                </c:pt>
                <c:pt idx="12">
                  <c:v>0.36065077981832327</c:v>
                </c:pt>
                <c:pt idx="13">
                  <c:v>1.90423399520196</c:v>
                </c:pt>
                <c:pt idx="14">
                  <c:v>0.85090385098119081</c:v>
                </c:pt>
                <c:pt idx="16">
                  <c:v>0.49500869301815242</c:v>
                </c:pt>
                <c:pt idx="17">
                  <c:v>0.63552468846410581</c:v>
                </c:pt>
                <c:pt idx="18">
                  <c:v>-4.0939188887246923E-2</c:v>
                </c:pt>
                <c:pt idx="19">
                  <c:v>0.63333746099545996</c:v>
                </c:pt>
              </c:numCache>
            </c:numRef>
          </c:yVal>
        </c:ser>
        <c:axId val="109662592"/>
        <c:axId val="109664512"/>
      </c:scatterChart>
      <c:valAx>
        <c:axId val="109662592"/>
        <c:scaling>
          <c:orientation val="minMax"/>
          <c:min val="1.3"/>
        </c:scaling>
        <c:axPos val="b"/>
        <c:title>
          <c:tx>
            <c:rich>
              <a:bodyPr/>
              <a:lstStyle/>
              <a:p>
                <a:pPr>
                  <a:defRPr lang="en-NZ"/>
                </a:pPr>
                <a:r>
                  <a:rPr lang="en-NZ" dirty="0" smtClean="0">
                    <a:solidFill>
                      <a:srgbClr val="000000"/>
                    </a:solidFill>
                  </a:rPr>
                  <a:t>Band</a:t>
                </a:r>
                <a:r>
                  <a:rPr lang="en-NZ" baseline="0" dirty="0" smtClean="0">
                    <a:solidFill>
                      <a:srgbClr val="000000"/>
                    </a:solidFill>
                  </a:rPr>
                  <a:t> ratio from </a:t>
                </a:r>
                <a:r>
                  <a:rPr lang="en-NZ" dirty="0" smtClean="0">
                    <a:solidFill>
                      <a:srgbClr val="000000"/>
                    </a:solidFill>
                  </a:rPr>
                  <a:t>Satellite imagery</a:t>
                </a:r>
                <a:endParaRPr lang="en-NZ" dirty="0"/>
              </a:p>
            </c:rich>
          </c:tx>
          <c:layout/>
        </c:title>
        <c:numFmt formatCode="General" sourceLinked="1"/>
        <c:tickLblPos val="nextTo"/>
        <c:spPr>
          <a:ln>
            <a:solidFill>
              <a:srgbClr val="000000"/>
            </a:solidFill>
          </a:ln>
        </c:spPr>
        <c:txPr>
          <a:bodyPr rot="0" vert="horz"/>
          <a:lstStyle/>
          <a:p>
            <a:pPr>
              <a:defRPr lang="en-NZ" sz="1000" b="0" i="0" u="none" strike="noStrike" baseline="0">
                <a:solidFill>
                  <a:srgbClr val="000000"/>
                </a:solidFill>
                <a:latin typeface="Calibri"/>
                <a:ea typeface="Calibri"/>
                <a:cs typeface="Calibri"/>
              </a:defRPr>
            </a:pPr>
            <a:endParaRPr lang="en-US"/>
          </a:p>
        </c:txPr>
        <c:crossAx val="109664512"/>
        <c:crosses val="autoZero"/>
        <c:crossBetween val="midCat"/>
      </c:valAx>
      <c:valAx>
        <c:axId val="109664512"/>
        <c:scaling>
          <c:orientation val="minMax"/>
          <c:max val="2.5"/>
          <c:min val="0"/>
        </c:scaling>
        <c:axPos val="l"/>
        <c:majorGridlines/>
        <c:minorGridlines/>
        <c:title>
          <c:tx>
            <c:rich>
              <a:bodyPr/>
              <a:lstStyle/>
              <a:p>
                <a:pPr>
                  <a:defRPr lang="en-NZ">
                    <a:solidFill>
                      <a:srgbClr val="000000"/>
                    </a:solidFill>
                  </a:defRPr>
                </a:pPr>
                <a:r>
                  <a:rPr lang="en-NZ" dirty="0">
                    <a:solidFill>
                      <a:srgbClr val="000000"/>
                    </a:solidFill>
                  </a:rPr>
                  <a:t>LN </a:t>
                </a:r>
                <a:r>
                  <a:rPr lang="en-NZ" dirty="0" smtClean="0">
                    <a:solidFill>
                      <a:srgbClr val="000000"/>
                    </a:solidFill>
                  </a:rPr>
                  <a:t>ChlA from in-situ buoy  on the  lake</a:t>
                </a:r>
                <a:endParaRPr lang="en-NZ" dirty="0">
                  <a:solidFill>
                    <a:srgbClr val="000000"/>
                  </a:solidFill>
                </a:endParaRPr>
              </a:p>
            </c:rich>
          </c:tx>
          <c:layout>
            <c:manualLayout>
              <c:xMode val="edge"/>
              <c:yMode val="edge"/>
              <c:x val="5.062917842816806E-2"/>
              <c:y val="8.7178805774278348E-2"/>
            </c:manualLayout>
          </c:layout>
        </c:title>
        <c:numFmt formatCode="General" sourceLinked="1"/>
        <c:tickLblPos val="nextTo"/>
        <c:spPr>
          <a:ln>
            <a:solidFill>
              <a:srgbClr val="000000"/>
            </a:solidFill>
          </a:ln>
        </c:spPr>
        <c:txPr>
          <a:bodyPr/>
          <a:lstStyle/>
          <a:p>
            <a:pPr>
              <a:defRPr lang="en-NZ">
                <a:solidFill>
                  <a:srgbClr val="000000"/>
                </a:solidFill>
              </a:defRPr>
            </a:pPr>
            <a:endParaRPr lang="en-US"/>
          </a:p>
        </c:txPr>
        <c:crossAx val="109662592"/>
        <c:crosses val="autoZero"/>
        <c:crossBetween val="midCat"/>
      </c:valAx>
    </c:plotArea>
    <c:plotVisOnly val="1"/>
    <c:dispBlanksAs val="gap"/>
  </c:chart>
  <c:externalData r:id="rId1"/>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image" Target="../media/image87.png"/></Relationships>
</file>

<file path=ppt/drawings/drawing1.xml><?xml version="1.0" encoding="utf-8"?>
<c:userShapes xmlns:c="http://schemas.openxmlformats.org/drawingml/2006/chart">
  <cdr:relSizeAnchor xmlns:cdr="http://schemas.openxmlformats.org/drawingml/2006/chartDrawing">
    <cdr:from>
      <cdr:x>0.16949</cdr:x>
      <cdr:y>0.48837</cdr:y>
    </cdr:from>
    <cdr:to>
      <cdr:x>0.40026</cdr:x>
      <cdr:y>0.55686</cdr:y>
    </cdr:to>
    <cdr:sp macro="" textlink="">
      <cdr:nvSpPr>
        <cdr:cNvPr id="2" name="TextBox 1"/>
        <cdr:cNvSpPr txBox="1"/>
      </cdr:nvSpPr>
      <cdr:spPr>
        <a:xfrm xmlns:a="http://schemas.openxmlformats.org/drawingml/2006/main">
          <a:off x="762000" y="1600200"/>
          <a:ext cx="1037495" cy="224415"/>
        </a:xfrm>
        <a:prstGeom xmlns:a="http://schemas.openxmlformats.org/drawingml/2006/main" prst="rect">
          <a:avLst/>
        </a:prstGeom>
      </cdr:spPr>
      <cdr:txBody>
        <a:bodyPr xmlns:a="http://schemas.openxmlformats.org/drawingml/2006/main" wrap="square" rtlCol="0"/>
        <a:lstStyle xmlns:a="http://schemas.openxmlformats.org/drawingml/2006/main"/>
        <a:p xmlns:a="http://schemas.openxmlformats.org/drawingml/2006/main">
          <a:r>
            <a:rPr lang="en-NZ" sz="1100" dirty="0" smtClean="0"/>
            <a:t>Lake </a:t>
          </a:r>
          <a:r>
            <a:rPr lang="en-NZ" sz="1100" dirty="0" err="1" smtClean="0"/>
            <a:t>Okareka</a:t>
          </a:r>
          <a:endParaRPr lang="en-NZ" sz="1100" dirty="0"/>
        </a:p>
      </cdr:txBody>
    </cdr:sp>
  </cdr:relSizeAnchor>
  <cdr:relSizeAnchor xmlns:cdr="http://schemas.openxmlformats.org/drawingml/2006/chartDrawing">
    <cdr:from>
      <cdr:x>0.37288</cdr:x>
      <cdr:y>0.5814</cdr:y>
    </cdr:from>
    <cdr:to>
      <cdr:x>0.60365</cdr:x>
      <cdr:y>0.64989</cdr:y>
    </cdr:to>
    <cdr:sp macro="" textlink="">
      <cdr:nvSpPr>
        <cdr:cNvPr id="3" name="TextBox 1"/>
        <cdr:cNvSpPr txBox="1"/>
      </cdr:nvSpPr>
      <cdr:spPr>
        <a:xfrm xmlns:a="http://schemas.openxmlformats.org/drawingml/2006/main">
          <a:off x="1676400" y="1905000"/>
          <a:ext cx="1037496" cy="2244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Tahoma"/>
            </a:defRPr>
          </a:lvl1pPr>
          <a:lvl2pPr marL="457200" indent="0">
            <a:defRPr sz="1100">
              <a:latin typeface="Tahoma"/>
            </a:defRPr>
          </a:lvl2pPr>
          <a:lvl3pPr marL="914400" indent="0">
            <a:defRPr sz="1100">
              <a:latin typeface="Tahoma"/>
            </a:defRPr>
          </a:lvl3pPr>
          <a:lvl4pPr marL="1371600" indent="0">
            <a:defRPr sz="1100">
              <a:latin typeface="Tahoma"/>
            </a:defRPr>
          </a:lvl4pPr>
          <a:lvl5pPr marL="1828800" indent="0">
            <a:defRPr sz="1100">
              <a:latin typeface="Tahoma"/>
            </a:defRPr>
          </a:lvl5pPr>
          <a:lvl6pPr marL="2286000" indent="0">
            <a:defRPr sz="1100">
              <a:latin typeface="Tahoma"/>
            </a:defRPr>
          </a:lvl6pPr>
          <a:lvl7pPr marL="2743200" indent="0">
            <a:defRPr sz="1100">
              <a:latin typeface="Tahoma"/>
            </a:defRPr>
          </a:lvl7pPr>
          <a:lvl8pPr marL="3200400" indent="0">
            <a:defRPr sz="1100">
              <a:latin typeface="Tahoma"/>
            </a:defRPr>
          </a:lvl8pPr>
          <a:lvl9pPr marL="3657600" indent="0">
            <a:defRPr sz="1100">
              <a:latin typeface="Tahoma"/>
            </a:defRPr>
          </a:lvl9pPr>
        </a:lstStyle>
        <a:p xmlns:a="http://schemas.openxmlformats.org/drawingml/2006/main">
          <a:r>
            <a:rPr lang="en-NZ" sz="1100" dirty="0" smtClean="0"/>
            <a:t>Lake </a:t>
          </a:r>
          <a:r>
            <a:rPr lang="en-NZ" dirty="0" err="1" smtClean="0"/>
            <a:t>Rotoiti</a:t>
          </a:r>
          <a:r>
            <a:rPr lang="en-NZ" dirty="0" smtClean="0"/>
            <a:t> Narrows</a:t>
          </a:r>
          <a:endParaRPr lang="en-NZ" sz="1100" dirty="0"/>
        </a:p>
      </cdr:txBody>
    </cdr:sp>
  </cdr:relSizeAnchor>
  <cdr:relSizeAnchor xmlns:cdr="http://schemas.openxmlformats.org/drawingml/2006/chartDrawing">
    <cdr:from>
      <cdr:x>0.33898</cdr:x>
      <cdr:y>0.32558</cdr:y>
    </cdr:from>
    <cdr:to>
      <cdr:x>0.56975</cdr:x>
      <cdr:y>0.39407</cdr:y>
    </cdr:to>
    <cdr:sp macro="" textlink="">
      <cdr:nvSpPr>
        <cdr:cNvPr id="4" name="TextBox 1"/>
        <cdr:cNvSpPr txBox="1"/>
      </cdr:nvSpPr>
      <cdr:spPr>
        <a:xfrm xmlns:a="http://schemas.openxmlformats.org/drawingml/2006/main">
          <a:off x="1524000" y="1066800"/>
          <a:ext cx="1037496" cy="224414"/>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Tahoma"/>
            </a:defRPr>
          </a:lvl1pPr>
          <a:lvl2pPr marL="457200" indent="0">
            <a:defRPr sz="1100">
              <a:latin typeface="Tahoma"/>
            </a:defRPr>
          </a:lvl2pPr>
          <a:lvl3pPr marL="914400" indent="0">
            <a:defRPr sz="1100">
              <a:latin typeface="Tahoma"/>
            </a:defRPr>
          </a:lvl3pPr>
          <a:lvl4pPr marL="1371600" indent="0">
            <a:defRPr sz="1100">
              <a:latin typeface="Tahoma"/>
            </a:defRPr>
          </a:lvl4pPr>
          <a:lvl5pPr marL="1828800" indent="0">
            <a:defRPr sz="1100">
              <a:latin typeface="Tahoma"/>
            </a:defRPr>
          </a:lvl5pPr>
          <a:lvl6pPr marL="2286000" indent="0">
            <a:defRPr sz="1100">
              <a:latin typeface="Tahoma"/>
            </a:defRPr>
          </a:lvl6pPr>
          <a:lvl7pPr marL="2743200" indent="0">
            <a:defRPr sz="1100">
              <a:latin typeface="Tahoma"/>
            </a:defRPr>
          </a:lvl7pPr>
          <a:lvl8pPr marL="3200400" indent="0">
            <a:defRPr sz="1100">
              <a:latin typeface="Tahoma"/>
            </a:defRPr>
          </a:lvl8pPr>
          <a:lvl9pPr marL="3657600" indent="0">
            <a:defRPr sz="1100">
              <a:latin typeface="Tahoma"/>
            </a:defRPr>
          </a:lvl9pPr>
        </a:lstStyle>
        <a:p xmlns:a="http://schemas.openxmlformats.org/drawingml/2006/main">
          <a:r>
            <a:rPr lang="en-NZ" sz="1100" dirty="0" smtClean="0"/>
            <a:t>Lake </a:t>
          </a:r>
          <a:r>
            <a:rPr lang="en-NZ" dirty="0" err="1" smtClean="0"/>
            <a:t>Rotoiti</a:t>
          </a:r>
          <a:r>
            <a:rPr lang="en-NZ" dirty="0" smtClean="0"/>
            <a:t> Crater</a:t>
          </a:r>
          <a:endParaRPr lang="en-NZ" sz="1100" dirty="0"/>
        </a:p>
      </cdr:txBody>
    </cdr:sp>
  </cdr:relSizeAnchor>
  <cdr:relSizeAnchor xmlns:cdr="http://schemas.openxmlformats.org/drawingml/2006/chartDrawing">
    <cdr:from>
      <cdr:x>0.73077</cdr:x>
      <cdr:y>0.09302</cdr:y>
    </cdr:from>
    <cdr:to>
      <cdr:x>0.89423</cdr:x>
      <cdr:y>0.16438</cdr:y>
    </cdr:to>
    <cdr:sp macro="" textlink="">
      <cdr:nvSpPr>
        <cdr:cNvPr id="5" name="TextBox 1"/>
        <cdr:cNvSpPr txBox="1"/>
      </cdr:nvSpPr>
      <cdr:spPr>
        <a:xfrm xmlns:a="http://schemas.openxmlformats.org/drawingml/2006/main">
          <a:off x="3285396" y="304801"/>
          <a:ext cx="734883" cy="23380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Tahoma"/>
            </a:defRPr>
          </a:lvl1pPr>
          <a:lvl2pPr marL="457200" indent="0">
            <a:defRPr sz="1100">
              <a:latin typeface="Tahoma"/>
            </a:defRPr>
          </a:lvl2pPr>
          <a:lvl3pPr marL="914400" indent="0">
            <a:defRPr sz="1100">
              <a:latin typeface="Tahoma"/>
            </a:defRPr>
          </a:lvl3pPr>
          <a:lvl4pPr marL="1371600" indent="0">
            <a:defRPr sz="1100">
              <a:latin typeface="Tahoma"/>
            </a:defRPr>
          </a:lvl4pPr>
          <a:lvl5pPr marL="1828800" indent="0">
            <a:defRPr sz="1100">
              <a:latin typeface="Tahoma"/>
            </a:defRPr>
          </a:lvl5pPr>
          <a:lvl6pPr marL="2286000" indent="0">
            <a:defRPr sz="1100">
              <a:latin typeface="Tahoma"/>
            </a:defRPr>
          </a:lvl6pPr>
          <a:lvl7pPr marL="2743200" indent="0">
            <a:defRPr sz="1100">
              <a:latin typeface="Tahoma"/>
            </a:defRPr>
          </a:lvl7pPr>
          <a:lvl8pPr marL="3200400" indent="0">
            <a:defRPr sz="1100">
              <a:latin typeface="Tahoma"/>
            </a:defRPr>
          </a:lvl8pPr>
          <a:lvl9pPr marL="3657600" indent="0">
            <a:defRPr sz="1100">
              <a:latin typeface="Tahoma"/>
            </a:defRPr>
          </a:lvl9pPr>
        </a:lstStyle>
        <a:p xmlns:a="http://schemas.openxmlformats.org/drawingml/2006/main">
          <a:r>
            <a:rPr lang="en-NZ" sz="1100" dirty="0" smtClean="0"/>
            <a:t>Lake </a:t>
          </a:r>
          <a:r>
            <a:rPr lang="en-NZ" dirty="0" err="1" smtClean="0"/>
            <a:t>Rotorua</a:t>
          </a:r>
          <a:endParaRPr lang="en-NZ"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95D1AC-1C52-4F4D-A8A1-318312D937CB}" type="datetimeFigureOut">
              <a:rPr lang="en-US" smtClean="0"/>
              <a:pPr/>
              <a:t>9/12/2010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6EEBC2-040A-4AF8-AEB2-279E77378D6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monash.edu.au/news/monashmemo/assets/includes/content/20100825/stories-lead.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35 Members</a:t>
            </a:r>
          </a:p>
        </p:txBody>
      </p:sp>
      <p:sp>
        <p:nvSpPr>
          <p:cNvPr id="56324" name="Slide Number Placeholder 3"/>
          <p:cNvSpPr>
            <a:spLocks noGrp="1"/>
          </p:cNvSpPr>
          <p:nvPr>
            <p:ph type="sldNum" sz="quarter" idx="5"/>
          </p:nvPr>
        </p:nvSpPr>
        <p:spPr bwMode="auto">
          <a:noFill/>
          <a:ln>
            <a:miter lim="800000"/>
            <a:headEnd/>
            <a:tailEnd/>
          </a:ln>
        </p:spPr>
        <p:txBody>
          <a:bodyPr/>
          <a:lstStyle/>
          <a:p>
            <a:fld id="{CE0E1802-3AA1-4B76-8DE8-522BCAACD406}" type="slidenum">
              <a:rPr lang="en-US" sz="1100" smtClean="0">
                <a:solidFill>
                  <a:srgbClr val="000000"/>
                </a:solidFill>
              </a:rPr>
              <a:pPr/>
              <a:t>3</a:t>
            </a:fld>
            <a:endParaRPr lang="en-US" sz="1100"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https://geo.pragma-grid.net/</a:t>
            </a:r>
          </a:p>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15</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47500" lnSpcReduction="20000"/>
          </a:bodyPr>
          <a:lstStyle/>
          <a:p>
            <a:pPr defTabSz="914191">
              <a:defRPr/>
            </a:pPr>
            <a:endParaRPr lang="en-US" dirty="0" smtClean="0"/>
          </a:p>
          <a:p>
            <a:pPr defTabSz="914191">
              <a:defRPr/>
            </a:pPr>
            <a:endParaRPr lang="en-US" dirty="0" smtClean="0"/>
          </a:p>
          <a:p>
            <a:pPr defTabSz="914191">
              <a:defRPr/>
            </a:pPr>
            <a:r>
              <a:rPr lang="en-US" dirty="0" smtClean="0"/>
              <a:t>Dear Peter</a:t>
            </a:r>
          </a:p>
          <a:p>
            <a:pPr defTabSz="914191">
              <a:defRPr/>
            </a:pPr>
            <a:r>
              <a:rPr lang="en-US" dirty="0" smtClean="0"/>
              <a:t> </a:t>
            </a:r>
          </a:p>
          <a:p>
            <a:pPr defTabSz="914191">
              <a:defRPr/>
            </a:pPr>
            <a:r>
              <a:rPr lang="en-US" dirty="0" smtClean="0"/>
              <a:t>At present they don't have any choice because power plant outlet is made at the middle depth of the dam. </a:t>
            </a:r>
          </a:p>
          <a:p>
            <a:pPr defTabSz="914191">
              <a:defRPr/>
            </a:pPr>
            <a:r>
              <a:rPr lang="en-US" dirty="0" smtClean="0"/>
              <a:t>Actually it is preferable because we can withdraw turbid water within shorter time. </a:t>
            </a:r>
          </a:p>
          <a:p>
            <a:pPr defTabSz="914191">
              <a:defRPr/>
            </a:pPr>
            <a:r>
              <a:rPr lang="en-US" dirty="0" smtClean="0"/>
              <a:t>Fine particles do not settle down easily within a few months, and turbid water is dispersed to the surface layer in autumn (cooling season) if it is not discharged all, which gives bigger damage to the lake ecosystem.  It happened last year. </a:t>
            </a:r>
          </a:p>
          <a:p>
            <a:pPr defTabSz="914191">
              <a:defRPr/>
            </a:pPr>
            <a:r>
              <a:rPr lang="en-US" dirty="0" smtClean="0"/>
              <a:t> </a:t>
            </a:r>
          </a:p>
          <a:p>
            <a:pPr defTabSz="914191">
              <a:defRPr/>
            </a:pPr>
            <a:r>
              <a:rPr lang="en-US" dirty="0" smtClean="0"/>
              <a:t>The </a:t>
            </a:r>
            <a:r>
              <a:rPr lang="en-US" dirty="0" err="1" smtClean="0"/>
              <a:t>Kowaco</a:t>
            </a:r>
            <a:r>
              <a:rPr lang="en-US" dirty="0" smtClean="0"/>
              <a:t> is planning to build a selective withdrawal facility in Lake </a:t>
            </a:r>
            <a:r>
              <a:rPr lang="en-US" dirty="0" err="1" smtClean="0"/>
              <a:t>Soyang</a:t>
            </a:r>
            <a:r>
              <a:rPr lang="en-US" dirty="0" smtClean="0"/>
              <a:t>, which will allow them to discharge clear surface water during a critical period of water recreation and supply water resources to </a:t>
            </a:r>
            <a:r>
              <a:rPr lang="en-US" dirty="0" err="1" smtClean="0"/>
              <a:t>Chuncheon</a:t>
            </a:r>
            <a:r>
              <a:rPr lang="en-US" dirty="0" smtClean="0"/>
              <a:t> city, and discharge turbid middle layer on rainy days or less critical autumn season.</a:t>
            </a:r>
          </a:p>
          <a:p>
            <a:pPr defTabSz="914191">
              <a:defRPr/>
            </a:pPr>
            <a:r>
              <a:rPr lang="en-US" dirty="0" smtClean="0"/>
              <a:t> </a:t>
            </a:r>
          </a:p>
          <a:p>
            <a:pPr defTabSz="914191">
              <a:defRPr/>
            </a:pPr>
            <a:r>
              <a:rPr lang="en-US" dirty="0" smtClean="0"/>
              <a:t>Bomchul </a:t>
            </a:r>
          </a:p>
          <a:p>
            <a:pPr defTabSz="914191">
              <a:defRPr/>
            </a:pPr>
            <a:r>
              <a:rPr lang="en-US" dirty="0" smtClean="0"/>
              <a:t> </a:t>
            </a:r>
          </a:p>
          <a:p>
            <a:pPr defTabSz="914191">
              <a:defRPr/>
            </a:pPr>
            <a:endParaRPr lang="en-US" dirty="0" smtClean="0"/>
          </a:p>
          <a:p>
            <a:pPr defTabSz="914191">
              <a:defRPr/>
            </a:pPr>
            <a:endParaRPr lang="en-US" dirty="0" smtClean="0"/>
          </a:p>
          <a:p>
            <a:pPr defTabSz="914191">
              <a:defRPr/>
            </a:pPr>
            <a:r>
              <a:rPr lang="en-US" dirty="0" smtClean="0"/>
              <a:t>Yes, runoff after storms adds water with particles associated. The temperature of the water running into the lake (with the turbidity) determines what depth it will sink to in the lake (essentially it will go the layer with the same temperature, or more precisely, the same density). Usually the dam operators can select which depth of water to draw from and let through the dam. So in the picture below, above the dam the turbid water is probably in a layer well below the surface and it is this layer that is being let through the dam.</a:t>
            </a:r>
          </a:p>
          <a:p>
            <a:pPr defTabSz="914191">
              <a:defRPr/>
            </a:pPr>
            <a:r>
              <a:rPr lang="en-US" dirty="0" smtClean="0"/>
              <a:t> </a:t>
            </a:r>
          </a:p>
          <a:p>
            <a:pPr defTabSz="914191">
              <a:defRPr/>
            </a:pPr>
            <a:r>
              <a:rPr lang="en-US" dirty="0" smtClean="0"/>
              <a:t>Make sense?</a:t>
            </a:r>
          </a:p>
          <a:p>
            <a:pPr defTabSz="914191">
              <a:defRPr/>
            </a:pPr>
            <a:r>
              <a:rPr lang="en-US" dirty="0" smtClean="0"/>
              <a:t> </a:t>
            </a:r>
          </a:p>
          <a:p>
            <a:pPr defTabSz="914191">
              <a:defRPr/>
            </a:pPr>
            <a:r>
              <a:rPr lang="en-US" dirty="0" err="1" smtClean="0"/>
              <a:t>tim</a:t>
            </a:r>
            <a:endParaRPr lang="en-US" dirty="0" smtClean="0"/>
          </a:p>
          <a:p>
            <a:pPr defTabSz="914191">
              <a:defRPr/>
            </a:pPr>
            <a:r>
              <a:rPr lang="en-US" dirty="0" smtClean="0"/>
              <a:t> </a:t>
            </a:r>
          </a:p>
          <a:p>
            <a:pPr defTabSz="914191">
              <a:defRPr/>
            </a:pPr>
            <a:endParaRPr lang="en-US" dirty="0" smtClean="0"/>
          </a:p>
          <a:p>
            <a:pPr defTabSz="914191">
              <a:defRPr/>
            </a:pPr>
            <a:endParaRPr lang="en-US" dirty="0" smtClean="0"/>
          </a:p>
          <a:p>
            <a:pPr defTabSz="914191">
              <a:defRPr/>
            </a:pPr>
            <a:endParaRPr lang="en-US" dirty="0" smtClean="0"/>
          </a:p>
          <a:p>
            <a:pPr defTabSz="914191">
              <a:defRPr/>
            </a:pPr>
            <a:r>
              <a:rPr lang="en-US" dirty="0" smtClean="0"/>
              <a:t>4 September 2007</a:t>
            </a:r>
          </a:p>
          <a:p>
            <a:pPr defTabSz="914191">
              <a:defRPr/>
            </a:pPr>
            <a:r>
              <a:rPr lang="en-US" dirty="0" smtClean="0"/>
              <a:t>Yes. It shows just the story.  </a:t>
            </a:r>
          </a:p>
          <a:p>
            <a:pPr defTabSz="914191">
              <a:defRPr/>
            </a:pPr>
            <a:r>
              <a:rPr lang="en-US" dirty="0" smtClean="0"/>
              <a:t>Now turbid water discharge in ongoing this year, too. If you come to North Han River or Lake </a:t>
            </a:r>
            <a:r>
              <a:rPr lang="en-US" dirty="0" err="1" smtClean="0"/>
              <a:t>Paldang</a:t>
            </a:r>
            <a:r>
              <a:rPr lang="en-US" dirty="0" smtClean="0"/>
              <a:t>, you can see the river is full of turbid water.  This year lost (lots-PA) of  turbid water came from North Korea.</a:t>
            </a:r>
          </a:p>
          <a:p>
            <a:pPr defTabSz="914191">
              <a:defRPr/>
            </a:pPr>
            <a:r>
              <a:rPr lang="en-US" dirty="0" smtClean="0"/>
              <a:t> </a:t>
            </a:r>
          </a:p>
          <a:p>
            <a:pPr defTabSz="914191">
              <a:defRPr/>
            </a:pPr>
            <a:r>
              <a:rPr lang="en-US" dirty="0" smtClean="0"/>
              <a:t>The photo of Lake </a:t>
            </a:r>
            <a:r>
              <a:rPr lang="en-US" dirty="0" err="1" smtClean="0"/>
              <a:t>Euiam</a:t>
            </a:r>
            <a:r>
              <a:rPr lang="en-US" dirty="0" smtClean="0"/>
              <a:t> is a photo of turbid water, too.  It was taken last year after storm.</a:t>
            </a:r>
          </a:p>
          <a:p>
            <a:pPr defTabSz="914191">
              <a:defRPr/>
            </a:pPr>
            <a:r>
              <a:rPr lang="en-US" dirty="0" smtClean="0"/>
              <a:t> </a:t>
            </a:r>
          </a:p>
          <a:p>
            <a:pPr defTabSz="914191">
              <a:defRPr/>
            </a:pPr>
            <a:r>
              <a:rPr lang="en-US" dirty="0" smtClean="0"/>
              <a:t>Bomchul  </a:t>
            </a:r>
          </a:p>
          <a:p>
            <a:pPr defTabSz="914191">
              <a:defRPr/>
            </a:pPr>
            <a:r>
              <a:rPr lang="en-US" dirty="0" smtClean="0"/>
              <a:t> </a:t>
            </a:r>
          </a:p>
          <a:p>
            <a:pPr defTabSz="914191">
              <a:defRPr/>
            </a:pPr>
            <a:r>
              <a:rPr lang="en-US" dirty="0" smtClean="0"/>
              <a:t>Does the third slide (you just sent – titled A clear lake discharging turbid water (Lake </a:t>
            </a:r>
            <a:r>
              <a:rPr lang="en-US" dirty="0" err="1" smtClean="0"/>
              <a:t>Soyang</a:t>
            </a:r>
            <a:r>
              <a:rPr lang="en-US" dirty="0" smtClean="0"/>
              <a:t>) reflect the story you sent me in May (below)?</a:t>
            </a:r>
          </a:p>
          <a:p>
            <a:pPr defTabSz="914191">
              <a:defRPr/>
            </a:pPr>
            <a:r>
              <a:rPr lang="en-US" dirty="0" smtClean="0"/>
              <a:t> </a:t>
            </a:r>
          </a:p>
          <a:p>
            <a:pPr defTabSz="914191">
              <a:defRPr/>
            </a:pPr>
            <a:r>
              <a:rPr lang="en-US" dirty="0" smtClean="0"/>
              <a:t>Peter</a:t>
            </a:r>
          </a:p>
          <a:p>
            <a:pPr defTabSz="914191">
              <a:defRPr/>
            </a:pPr>
            <a:r>
              <a:rPr lang="en-US" dirty="0" smtClean="0"/>
              <a:t> </a:t>
            </a:r>
          </a:p>
          <a:p>
            <a:pPr defTabSz="914191">
              <a:defRPr/>
            </a:pPr>
            <a:r>
              <a:rPr lang="en-US" dirty="0" smtClean="0"/>
              <a:t> </a:t>
            </a:r>
          </a:p>
          <a:p>
            <a:pPr defTabSz="914191">
              <a:defRPr/>
            </a:pPr>
            <a:r>
              <a:rPr lang="en-US" dirty="0" smtClean="0"/>
              <a:t> </a:t>
            </a:r>
          </a:p>
          <a:p>
            <a:pPr defTabSz="914191">
              <a:defRPr/>
            </a:pPr>
            <a:r>
              <a:rPr lang="en-US" dirty="0" smtClean="0"/>
              <a:t>Complaint of turbid water supply began in </a:t>
            </a:r>
            <a:r>
              <a:rPr lang="en-US" dirty="0" err="1" smtClean="0"/>
              <a:t>Chunchon</a:t>
            </a:r>
            <a:r>
              <a:rPr lang="en-US" dirty="0" smtClean="0"/>
              <a:t> city (my city far upstream of Seoul) not in Seoul.  Turbid water occurred every summer (Monsoon rains) but the government in downstream did not pay attention until last summer storm event in spite of my repeated warning through many reports and </a:t>
            </a:r>
            <a:r>
              <a:rPr lang="en-US" dirty="0" err="1" smtClean="0"/>
              <a:t>masscom</a:t>
            </a:r>
            <a:r>
              <a:rPr lang="en-US" dirty="0" smtClean="0"/>
              <a:t> articles based on my long term monitoring.</a:t>
            </a:r>
          </a:p>
          <a:p>
            <a:pPr defTabSz="914191">
              <a:defRPr/>
            </a:pPr>
            <a:r>
              <a:rPr lang="en-US" dirty="0" smtClean="0"/>
              <a:t> </a:t>
            </a:r>
          </a:p>
          <a:p>
            <a:pPr defTabSz="914191">
              <a:defRPr/>
            </a:pPr>
            <a:r>
              <a:rPr lang="en-US" dirty="0" smtClean="0"/>
              <a:t>Long term monitoring showed that turbid runoff occurs every summer and the turbidity fluctuated but obviously had   increased within the last 10 years.  Total phosphorus also has increased and this omen of </a:t>
            </a:r>
            <a:r>
              <a:rPr lang="en-US" dirty="0" err="1" smtClean="0"/>
              <a:t>eutrophication</a:t>
            </a:r>
            <a:r>
              <a:rPr lang="en-US" dirty="0" smtClean="0"/>
              <a:t> is recognized and the government is planning a TMDL of phosphorus in near future.</a:t>
            </a:r>
          </a:p>
          <a:p>
            <a:pPr defTabSz="914191">
              <a:defRPr/>
            </a:pPr>
            <a:r>
              <a:rPr lang="en-US" dirty="0" smtClean="0"/>
              <a:t> </a:t>
            </a:r>
          </a:p>
          <a:p>
            <a:pPr defTabSz="914191">
              <a:defRPr/>
            </a:pPr>
            <a:r>
              <a:rPr lang="en-US" dirty="0" smtClean="0"/>
              <a:t>Now government began to move toward controlling agricultural activity. Industry is not suppressed in the upstream area because there is not active industrial activity in the watershed of Seoul water supply.</a:t>
            </a:r>
          </a:p>
          <a:p>
            <a:pPr defTabSz="914191">
              <a:defRPr/>
            </a:pPr>
            <a:r>
              <a:rPr lang="en-US" dirty="0" smtClean="0"/>
              <a:t>From Bomchul Kim – communicated on 7 May 2007</a:t>
            </a:r>
          </a:p>
          <a:p>
            <a:pPr defTabSz="914191">
              <a:defRPr/>
            </a:pPr>
            <a:r>
              <a:rPr lang="en-US" dirty="0" smtClean="0"/>
              <a:t> </a:t>
            </a:r>
          </a:p>
          <a:p>
            <a:pPr defTabSz="914191">
              <a:defRPr/>
            </a:pPr>
            <a:endParaRPr lang="en-US" dirty="0" smtClean="0"/>
          </a:p>
        </p:txBody>
      </p:sp>
      <p:sp>
        <p:nvSpPr>
          <p:cNvPr id="14131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732"/>
            <a:fld id="{B402F4FC-7817-4908-A894-A5CBEEA31C14}" type="slidenum">
              <a:rPr lang="en-US">
                <a:solidFill>
                  <a:prstClr val="black"/>
                </a:solidFill>
                <a:latin typeface="Arial" pitchFamily="34" charset="0"/>
                <a:cs typeface="Arial" pitchFamily="34" charset="0"/>
              </a:rPr>
              <a:pPr defTabSz="912732"/>
              <a:t>17</a:t>
            </a:fld>
            <a:endParaRPr lang="en-US" dirty="0">
              <a:solidFill>
                <a:prstClr val="black"/>
              </a:solidFill>
              <a:latin typeface="Arial" pitchFamily="34" charset="0"/>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mn-lt"/>
                <a:ea typeface="+mn-ea"/>
                <a:cs typeface="+mn-cs"/>
              </a:rPr>
              <a:t>Dear Peter,</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Here is our activities including GLEON collaboration. We have working with </a:t>
            </a:r>
            <a:r>
              <a:rPr lang="en-US" sz="1200" kern="1200" dirty="0" err="1" smtClean="0">
                <a:solidFill>
                  <a:schemeClr val="tx1"/>
                </a:solidFill>
                <a:latin typeface="+mn-lt"/>
                <a:ea typeface="+mn-ea"/>
                <a:cs typeface="+mn-cs"/>
              </a:rPr>
              <a:t>Kangwon</a:t>
            </a:r>
            <a:r>
              <a:rPr lang="en-US" sz="1200" kern="1200" dirty="0" smtClean="0">
                <a:solidFill>
                  <a:schemeClr val="tx1"/>
                </a:solidFill>
                <a:latin typeface="+mn-lt"/>
                <a:ea typeface="+mn-ea"/>
                <a:cs typeface="+mn-cs"/>
              </a:rPr>
              <a:t> Univ.(Prof. </a:t>
            </a:r>
            <a:r>
              <a:rPr lang="en-US" sz="1200" kern="1200" dirty="0" err="1" smtClean="0">
                <a:solidFill>
                  <a:schemeClr val="tx1"/>
                </a:solidFill>
                <a:latin typeface="+mn-lt"/>
                <a:ea typeface="+mn-ea"/>
                <a:cs typeface="+mn-cs"/>
              </a:rPr>
              <a:t>Bumchul</a:t>
            </a:r>
            <a:r>
              <a:rPr lang="en-US" sz="1200" kern="1200" dirty="0" smtClean="0">
                <a:solidFill>
                  <a:schemeClr val="tx1"/>
                </a:solidFill>
                <a:latin typeface="+mn-lt"/>
                <a:ea typeface="+mn-ea"/>
                <a:cs typeface="+mn-cs"/>
              </a:rPr>
              <a:t> Kim). Our Project name is KLEON.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1. Installation of sensors such as temperature, conductivity, pH, LDO, TDG, Turbidity</a:t>
            </a:r>
          </a:p>
          <a:p>
            <a:r>
              <a:rPr lang="en-US" sz="1200" kern="1200" dirty="0" smtClean="0">
                <a:solidFill>
                  <a:schemeClr val="tx1"/>
                </a:solidFill>
                <a:latin typeface="+mn-lt"/>
                <a:ea typeface="+mn-ea"/>
                <a:cs typeface="+mn-cs"/>
              </a:rPr>
              <a:t>  - Data transmission with CDMA or RF modem</a:t>
            </a:r>
          </a:p>
          <a:p>
            <a:r>
              <a:rPr lang="en-US" sz="1200" kern="1200" dirty="0" smtClean="0">
                <a:solidFill>
                  <a:schemeClr val="tx1"/>
                </a:solidFill>
                <a:latin typeface="+mn-lt"/>
                <a:ea typeface="+mn-ea"/>
                <a:cs typeface="+mn-cs"/>
              </a:rPr>
              <a:t> - Site ( Lake - </a:t>
            </a:r>
            <a:r>
              <a:rPr lang="en-US" sz="1200" kern="1200" dirty="0" err="1" smtClean="0">
                <a:solidFill>
                  <a:schemeClr val="tx1"/>
                </a:solidFill>
                <a:latin typeface="+mn-lt"/>
                <a:ea typeface="+mn-ea"/>
                <a:cs typeface="+mn-cs"/>
              </a:rPr>
              <a:t>Soyang</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Euiam</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Youngrang</a:t>
            </a:r>
            <a:r>
              <a:rPr lang="en-US" sz="1200" kern="1200" dirty="0" smtClean="0">
                <a:solidFill>
                  <a:schemeClr val="tx1"/>
                </a:solidFill>
                <a:latin typeface="+mn-lt"/>
                <a:ea typeface="+mn-ea"/>
                <a:cs typeface="+mn-cs"/>
              </a:rPr>
              <a:t>, River -Anyang, Han, </a:t>
            </a:r>
            <a:r>
              <a:rPr lang="en-US" sz="1200" kern="1200" dirty="0" err="1" smtClean="0">
                <a:solidFill>
                  <a:schemeClr val="tx1"/>
                </a:solidFill>
                <a:latin typeface="+mn-lt"/>
                <a:ea typeface="+mn-ea"/>
                <a:cs typeface="+mn-cs"/>
              </a:rPr>
              <a:t>Gapyeong</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2. (Nearly) Real time sensor data monitoring on the web</a:t>
            </a:r>
          </a:p>
          <a:p>
            <a:r>
              <a:rPr lang="en-US" sz="1200" kern="1200" dirty="0" smtClean="0">
                <a:solidFill>
                  <a:schemeClr val="tx1"/>
                </a:solidFill>
                <a:latin typeface="+mn-lt"/>
                <a:ea typeface="+mn-ea"/>
                <a:cs typeface="+mn-cs"/>
              </a:rPr>
              <a:t>- Data view with graph</a:t>
            </a:r>
          </a:p>
          <a:p>
            <a:r>
              <a:rPr lang="en-US" sz="1200" kern="1200" dirty="0" smtClean="0">
                <a:solidFill>
                  <a:schemeClr val="tx1"/>
                </a:solidFill>
                <a:latin typeface="+mn-lt"/>
                <a:ea typeface="+mn-ea"/>
                <a:cs typeface="+mn-cs"/>
              </a:rPr>
              <a:t>- CSV and xml file download for getting observations.</a:t>
            </a:r>
          </a:p>
          <a:p>
            <a:r>
              <a:rPr lang="en-US" sz="1200" kern="1200" dirty="0" smtClean="0">
                <a:solidFill>
                  <a:schemeClr val="tx1"/>
                </a:solidFill>
                <a:latin typeface="+mn-lt"/>
                <a:ea typeface="+mn-ea"/>
                <a:cs typeface="+mn-cs"/>
              </a:rPr>
              <a:t>3. Data Management</a:t>
            </a:r>
          </a:p>
          <a:p>
            <a:r>
              <a:rPr lang="en-US" sz="1200" kern="1200" dirty="0" smtClean="0">
                <a:solidFill>
                  <a:schemeClr val="tx1"/>
                </a:solidFill>
                <a:latin typeface="+mn-lt"/>
                <a:ea typeface="+mn-ea"/>
                <a:cs typeface="+mn-cs"/>
              </a:rPr>
              <a:t>- Sampling data management with </a:t>
            </a:r>
            <a:r>
              <a:rPr lang="en-US" sz="1200" kern="1200" dirty="0" err="1" smtClean="0">
                <a:solidFill>
                  <a:schemeClr val="tx1"/>
                </a:solidFill>
                <a:latin typeface="+mn-lt"/>
                <a:ea typeface="+mn-ea"/>
                <a:cs typeface="+mn-cs"/>
              </a:rPr>
              <a:t>vega</a:t>
            </a:r>
            <a:r>
              <a:rPr lang="en-US" sz="1200" kern="1200" dirty="0" smtClean="0">
                <a:solidFill>
                  <a:schemeClr val="tx1"/>
                </a:solidFill>
                <a:latin typeface="+mn-lt"/>
                <a:ea typeface="+mn-ea"/>
                <a:cs typeface="+mn-cs"/>
              </a:rPr>
              <a:t> of GLEON.</a:t>
            </a:r>
          </a:p>
          <a:p>
            <a:r>
              <a:rPr lang="en-US" sz="1200" kern="1200" dirty="0" smtClean="0">
                <a:solidFill>
                  <a:schemeClr val="tx1"/>
                </a:solidFill>
                <a:latin typeface="+mn-lt"/>
                <a:ea typeface="+mn-ea"/>
                <a:cs typeface="+mn-cs"/>
              </a:rPr>
              <a:t>  (Water quality and plankton data for more 20 years is provided)</a:t>
            </a:r>
          </a:p>
          <a:p>
            <a:r>
              <a:rPr lang="en-US" sz="1200" kern="1200" dirty="0" smtClean="0">
                <a:solidFill>
                  <a:schemeClr val="tx1"/>
                </a:solidFill>
                <a:latin typeface="+mn-lt"/>
                <a:ea typeface="+mn-ea"/>
                <a:cs typeface="+mn-cs"/>
              </a:rPr>
              <a:t>- Observatory information management.</a:t>
            </a:r>
          </a:p>
          <a:p>
            <a:r>
              <a:rPr lang="en-US" sz="1200" kern="1200" dirty="0" smtClean="0">
                <a:solidFill>
                  <a:schemeClr val="tx1"/>
                </a:solidFill>
                <a:latin typeface="+mn-lt"/>
                <a:ea typeface="+mn-ea"/>
                <a:cs typeface="+mn-cs"/>
              </a:rPr>
              <a:t>  (Observation site, lake, dam, floodgate, and weather)</a:t>
            </a:r>
          </a:p>
          <a:p>
            <a:r>
              <a:rPr lang="en-US" sz="1200" kern="1200" dirty="0" smtClean="0">
                <a:solidFill>
                  <a:schemeClr val="tx1"/>
                </a:solidFill>
                <a:latin typeface="+mn-lt"/>
                <a:ea typeface="+mn-ea"/>
                <a:cs typeface="+mn-cs"/>
              </a:rPr>
              <a:t>- Sensor information management with </a:t>
            </a:r>
            <a:r>
              <a:rPr lang="en-US" sz="1200" kern="1200" dirty="0" err="1" smtClean="0">
                <a:solidFill>
                  <a:schemeClr val="tx1"/>
                </a:solidFill>
                <a:latin typeface="+mn-lt"/>
                <a:ea typeface="+mn-ea"/>
                <a:cs typeface="+mn-cs"/>
              </a:rPr>
              <a:t>SensorML</a:t>
            </a:r>
            <a:r>
              <a:rPr lang="en-US" sz="1200" kern="1200" dirty="0" smtClean="0">
                <a:solidFill>
                  <a:schemeClr val="tx1"/>
                </a:solidFill>
                <a:latin typeface="+mn-lt"/>
                <a:ea typeface="+mn-ea"/>
                <a:cs typeface="+mn-cs"/>
              </a:rPr>
              <a:t> of OGC (Open Geospatial Consortium)</a:t>
            </a:r>
          </a:p>
          <a:p>
            <a:r>
              <a:rPr lang="en-US" sz="1200" kern="1200" dirty="0" smtClean="0">
                <a:solidFill>
                  <a:schemeClr val="tx1"/>
                </a:solidFill>
                <a:latin typeface="+mn-lt"/>
                <a:ea typeface="+mn-ea"/>
                <a:cs typeface="+mn-cs"/>
              </a:rPr>
              <a:t>  (ex - Model no., sampling interval, error rate of the sensors)</a:t>
            </a:r>
          </a:p>
          <a:p>
            <a:r>
              <a:rPr lang="en-US" sz="1200" kern="1200" dirty="0" smtClean="0">
                <a:solidFill>
                  <a:schemeClr val="tx1"/>
                </a:solidFill>
                <a:latin typeface="+mn-lt"/>
                <a:ea typeface="+mn-ea"/>
                <a:cs typeface="+mn-cs"/>
              </a:rPr>
              <a:t>4. Web interface with Google earth</a:t>
            </a:r>
          </a:p>
          <a:p>
            <a:r>
              <a:rPr lang="en-US" sz="1200" kern="1200" dirty="0" smtClean="0">
                <a:solidFill>
                  <a:schemeClr val="tx1"/>
                </a:solidFill>
                <a:latin typeface="+mn-lt"/>
                <a:ea typeface="+mn-ea"/>
                <a:cs typeface="+mn-cs"/>
              </a:rPr>
              <a:t>- When a user search the observations, Google earth is used to provide the position </a:t>
            </a:r>
          </a:p>
          <a:p>
            <a:r>
              <a:rPr lang="en-US" sz="1200" kern="1200" dirty="0" smtClean="0">
                <a:solidFill>
                  <a:schemeClr val="tx1"/>
                </a:solidFill>
                <a:latin typeface="+mn-lt"/>
                <a:ea typeface="+mn-ea"/>
                <a:cs typeface="+mn-cs"/>
              </a:rPr>
              <a:t>of sampling sites or the shape of lake.</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Our staff (Dr. Youngjin Jeong) have a plan to introduce KLEON at the poster session and the working group of PRAGMA 19.</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Thank you.</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Best, </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Kum Won</a:t>
            </a:r>
          </a:p>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911144"/>
            <a:fld id="{76FCD881-A20A-4B94-B00D-156DB787346E}" type="slidenum">
              <a:rPr lang="en-US">
                <a:solidFill>
                  <a:prstClr val="black"/>
                </a:solidFill>
                <a:latin typeface="Arial" pitchFamily="34" charset="0"/>
                <a:cs typeface="Arial" pitchFamily="34" charset="0"/>
              </a:rPr>
              <a:pPr defTabSz="911144"/>
              <a:t>19</a:t>
            </a:fld>
            <a:endParaRPr lang="en-US" dirty="0">
              <a:solidFill>
                <a:prstClr val="black"/>
              </a:solidFill>
              <a:latin typeface="Arial" pitchFamily="34" charset="0"/>
              <a:cs typeface="Arial" pitchFamily="34" charset="0"/>
            </a:endParaRPr>
          </a:p>
        </p:txBody>
      </p:sp>
      <p:sp>
        <p:nvSpPr>
          <p:cNvPr id="26829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829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20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14 students since 2005</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Yes, this is the exhibition site although it is like a hut.</a:t>
            </a:r>
          </a:p>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22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Asia GEO Grid Initiative has been accepted and started on July 1.  The participating institutions are AIST, NECTEC, NARL/NCHC</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VAST.</a:t>
            </a:r>
          </a:p>
          <a:p>
            <a:endParaRPr lang="en-US" dirty="0" smtClean="0"/>
          </a:p>
          <a:p>
            <a:endParaRPr lang="en-US" dirty="0" smtClean="0"/>
          </a:p>
          <a:p>
            <a:pPr lvl="1"/>
            <a:endParaRPr lang="en-US" dirty="0" smtClean="0"/>
          </a:p>
          <a:p>
            <a:pPr lvl="1"/>
            <a:r>
              <a:rPr lang="en-US" u="sng" dirty="0" smtClean="0">
                <a:hlinkClick r:id="rId3"/>
              </a:rPr>
              <a:t>http://www.monash.edu.au/news/monashmemo/assets/includes/content/20100825/stories-lead.html</a:t>
            </a:r>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25</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5-7</a:t>
            </a:r>
            <a:r>
              <a:rPr lang="en-US" baseline="0" dirty="0" smtClean="0"/>
              <a:t> December</a:t>
            </a:r>
          </a:p>
          <a:p>
            <a:r>
              <a:rPr lang="en-US" baseline="0" dirty="0" smtClean="0"/>
              <a:t>Workshop in India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baseline="0" dirty="0" smtClean="0">
                <a:solidFill>
                  <a:schemeClr val="tx1"/>
                </a:solidFill>
                <a:latin typeface="+mn-lt"/>
                <a:ea typeface="+mn-ea"/>
                <a:cs typeface="+mn-cs"/>
              </a:rPr>
              <a:t>Concurrent Afternoon Tutorial 4 - What makes for a successful Indo-US network-enabled collaboration </a:t>
            </a:r>
            <a:r>
              <a:rPr lang="en-US" sz="1200" b="1" i="1" kern="1200" baseline="0" dirty="0" smtClean="0">
                <a:solidFill>
                  <a:schemeClr val="tx1"/>
                </a:solidFill>
                <a:latin typeface="+mn-lt"/>
                <a:ea typeface="+mn-ea"/>
                <a:cs typeface="+mn-cs"/>
              </a:rPr>
              <a:t>Tutorial leaders: Arun Agarwal and </a:t>
            </a:r>
            <a:r>
              <a:rPr lang="en-US" sz="1200" b="1" i="1" kern="1200" baseline="0" dirty="0" err="1" smtClean="0">
                <a:solidFill>
                  <a:schemeClr val="tx1"/>
                </a:solidFill>
                <a:latin typeface="+mn-lt"/>
                <a:ea typeface="+mn-ea"/>
                <a:cs typeface="+mn-cs"/>
              </a:rPr>
              <a:t>Chaitan</a:t>
            </a:r>
            <a:r>
              <a:rPr lang="en-US" sz="1200" b="1" i="1" kern="1200" baseline="0" dirty="0" smtClean="0">
                <a:solidFill>
                  <a:schemeClr val="tx1"/>
                </a:solidFill>
                <a:latin typeface="+mn-lt"/>
                <a:ea typeface="+mn-ea"/>
                <a:cs typeface="+mn-cs"/>
              </a:rPr>
              <a:t> Baru Drawing on the experiences of the GEON and PRAGMA initiatives as examples, highlighting successes, areas for improvement, expectations on both sides, etc. This is not a technical tutorial, but sets out a very practical and valuable approach to developing successful network-enabled science collaborations between US and India. 	</a:t>
            </a:r>
          </a:p>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26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7348" name="Slide Number Placeholder 3"/>
          <p:cNvSpPr>
            <a:spLocks noGrp="1"/>
          </p:cNvSpPr>
          <p:nvPr>
            <p:ph type="sldNum" sz="quarter" idx="5"/>
          </p:nvPr>
        </p:nvSpPr>
        <p:spPr bwMode="auto">
          <a:noFill/>
          <a:ln>
            <a:miter lim="800000"/>
            <a:headEnd/>
            <a:tailEnd/>
          </a:ln>
        </p:spPr>
        <p:txBody>
          <a:bodyPr/>
          <a:lstStyle/>
          <a:p>
            <a:pPr defTabSz="908050"/>
            <a:fld id="{3C130391-9ECA-4E9B-BC75-CB7123D73247}" type="slidenum">
              <a:rPr lang="en-US" sz="1100" smtClean="0">
                <a:solidFill>
                  <a:srgbClr val="000000"/>
                </a:solidFill>
              </a:rPr>
              <a:pPr defTabSz="908050"/>
              <a:t>4</a:t>
            </a:fld>
            <a:endParaRPr lang="en-US" sz="1100" smtClean="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10Sep10: </a:t>
            </a:r>
            <a:r>
              <a:rPr lang="en-US" sz="1200" kern="1200" dirty="0" smtClean="0">
                <a:solidFill>
                  <a:schemeClr val="tx1"/>
                </a:solidFill>
                <a:latin typeface="+mn-lt"/>
                <a:ea typeface="+mn-ea"/>
                <a:cs typeface="+mn-cs"/>
              </a:rPr>
              <a:t>AFG now run on a replicated VM at NBCR site as well.</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SDSC/AIST/NBCR </a:t>
            </a:r>
            <a:r>
              <a:rPr lang="en-US" sz="1200" kern="1200" baseline="0" dirty="0" smtClean="0">
                <a:solidFill>
                  <a:schemeClr val="tx1"/>
                </a:solidFill>
                <a:latin typeface="+mn-lt"/>
                <a:ea typeface="+mn-ea"/>
                <a:cs typeface="+mn-cs"/>
              </a:rPr>
              <a:t>continue their virtualization research effort.</a:t>
            </a:r>
          </a:p>
          <a:p>
            <a:r>
              <a:rPr lang="en-US" sz="1200" kern="1200" baseline="0" dirty="0" smtClean="0">
                <a:solidFill>
                  <a:schemeClr val="tx1"/>
                </a:solidFill>
                <a:latin typeface="+mn-lt"/>
                <a:ea typeface="+mn-ea"/>
                <a:cs typeface="+mn-cs"/>
              </a:rPr>
              <a:t>SDSC and NBCR worked together and setup a VM for Avian Flu Grid</a:t>
            </a:r>
          </a:p>
          <a:p>
            <a:r>
              <a:rPr lang="en-US" sz="1200" kern="1200" baseline="0" dirty="0" smtClean="0">
                <a:solidFill>
                  <a:schemeClr val="tx1"/>
                </a:solidFill>
                <a:latin typeface="+mn-lt"/>
                <a:ea typeface="+mn-ea"/>
                <a:cs typeface="+mn-cs"/>
              </a:rPr>
              <a:t>application. This VM has been replicated and tested successfully</a:t>
            </a:r>
          </a:p>
          <a:p>
            <a:r>
              <a:rPr lang="en-US" sz="1200" kern="1200" baseline="0" dirty="0" smtClean="0">
                <a:solidFill>
                  <a:schemeClr val="tx1"/>
                </a:solidFill>
                <a:latin typeface="+mn-lt"/>
                <a:ea typeface="+mn-ea"/>
                <a:cs typeface="+mn-cs"/>
              </a:rPr>
              <a:t>within the same VM hosting server. The procedure is documented</a:t>
            </a:r>
          </a:p>
          <a:p>
            <a:r>
              <a:rPr lang="en-US" sz="1200" kern="1200" baseline="0" dirty="0" smtClean="0">
                <a:solidFill>
                  <a:schemeClr val="tx1"/>
                </a:solidFill>
                <a:latin typeface="+mn-lt"/>
                <a:ea typeface="+mn-ea"/>
                <a:cs typeface="+mn-cs"/>
              </a:rPr>
              <a:t>at http://goc.pragma-grid.net/wiki/index.php/VC-replication-3.</a:t>
            </a:r>
          </a:p>
          <a:p>
            <a:r>
              <a:rPr lang="en-US" sz="1200" kern="1200" baseline="0" dirty="0" smtClean="0">
                <a:solidFill>
                  <a:schemeClr val="tx1"/>
                </a:solidFill>
                <a:latin typeface="+mn-lt"/>
                <a:ea typeface="+mn-ea"/>
                <a:cs typeface="+mn-cs"/>
              </a:rPr>
              <a:t>AIST and NBCR are working on replicate the Avian Flu Grid VM to</a:t>
            </a:r>
          </a:p>
          <a:p>
            <a:r>
              <a:rPr lang="en-US" sz="1200" kern="1200" baseline="0" dirty="0" smtClean="0">
                <a:solidFill>
                  <a:schemeClr val="tx1"/>
                </a:solidFill>
                <a:latin typeface="+mn-lt"/>
                <a:ea typeface="+mn-ea"/>
                <a:cs typeface="+mn-cs"/>
              </a:rPr>
              <a:t>their Rocks VM hosting servers.</a:t>
            </a:r>
          </a:p>
          <a:p>
            <a:r>
              <a:rPr lang="en-US" sz="1200" kern="1200" baseline="0" dirty="0" smtClean="0">
                <a:solidFill>
                  <a:schemeClr val="tx1"/>
                </a:solidFill>
                <a:latin typeface="+mn-lt"/>
                <a:ea typeface="+mn-ea"/>
                <a:cs typeface="+mn-cs"/>
              </a:rPr>
              <a:t>AIST is also working on virtual cluster evaluation, very fast</a:t>
            </a:r>
          </a:p>
          <a:p>
            <a:r>
              <a:rPr lang="en-US" sz="1200" kern="1200" baseline="0" dirty="0" smtClean="0">
                <a:solidFill>
                  <a:schemeClr val="tx1"/>
                </a:solidFill>
                <a:latin typeface="+mn-lt"/>
                <a:ea typeface="+mn-ea"/>
                <a:cs typeface="+mn-cs"/>
              </a:rPr>
              <a:t>live-migration of VM images, cloud security and high-performance GSI </a:t>
            </a:r>
          </a:p>
          <a:p>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Phil and Mason's help, we were able to replicate AFG VM image here. AIST (Ota-san) and NBCR (Nadya) are working on replicating the AFG VM image on their VM hosting servers. AIST is almost done. Hopefully Ota-san can finish early next week- in time to confirm result with testing before PRAGMA 19.</a:t>
            </a:r>
          </a:p>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PRAGMA</a:t>
            </a:r>
          </a:p>
          <a:p>
            <a:pPr eaLnBrk="1" hangingPunct="1">
              <a:spcBef>
                <a:spcPct val="0"/>
              </a:spcBef>
            </a:pPr>
            <a:r>
              <a:rPr lang="en-US" smtClean="0"/>
              <a:t> - Experience</a:t>
            </a:r>
          </a:p>
          <a:p>
            <a:pPr eaLnBrk="1" hangingPunct="1">
              <a:spcBef>
                <a:spcPct val="0"/>
              </a:spcBef>
            </a:pPr>
            <a:r>
              <a:rPr lang="en-US" smtClean="0"/>
              <a:t> - People infrastructure – and trust</a:t>
            </a:r>
          </a:p>
          <a:p>
            <a:pPr eaLnBrk="1" hangingPunct="1">
              <a:spcBef>
                <a:spcPct val="0"/>
              </a:spcBef>
            </a:pPr>
            <a:r>
              <a:rPr lang="en-US" smtClean="0"/>
              <a:t> - Catalyzed interactions</a:t>
            </a:r>
          </a:p>
        </p:txBody>
      </p:sp>
      <p:sp>
        <p:nvSpPr>
          <p:cNvPr id="63492" name="Slide Number Placeholder 3"/>
          <p:cNvSpPr>
            <a:spLocks noGrp="1"/>
          </p:cNvSpPr>
          <p:nvPr>
            <p:ph type="sldNum" sz="quarter" idx="5"/>
          </p:nvPr>
        </p:nvSpPr>
        <p:spPr bwMode="auto">
          <a:noFill/>
          <a:ln>
            <a:miter lim="800000"/>
            <a:headEnd/>
            <a:tailEnd/>
          </a:ln>
        </p:spPr>
        <p:txBody>
          <a:bodyPr/>
          <a:lstStyle/>
          <a:p>
            <a:fld id="{CFCD1211-A3F1-4584-AF7F-2412060EFB78}" type="slidenum">
              <a:rPr lang="en-US" smtClean="0">
                <a:cs typeface="Arial" pitchFamily="34" charset="0"/>
              </a:rPr>
              <a:pPr/>
              <a:t>9</a:t>
            </a:fld>
            <a:endParaRPr lang="en-US" smtClean="0">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76EEBC2-040A-4AF8-AEB2-279E77378D6C}"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p>
            <a:fld id="{8642DAC1-209E-44D5-B36E-3D50FDA2C90C}" type="slidenum">
              <a:rPr lang="en-US" altLang="ja-JP"/>
              <a:pPr/>
              <a:t>12</a:t>
            </a:fld>
            <a:endParaRPr lang="en-US" altLang="ja-JP"/>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p:spPr>
        <p:txBody>
          <a:bodyPr/>
          <a:lstStyle/>
          <a:p>
            <a:endParaRPr lang="en-US" altLang="ja-JP"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スライド イメージ プレースホルダ 1"/>
          <p:cNvSpPr>
            <a:spLocks noGrp="1" noRot="1" noChangeAspect="1"/>
          </p:cNvSpPr>
          <p:nvPr>
            <p:ph type="sldImg"/>
          </p:nvPr>
        </p:nvSpPr>
        <p:spPr>
          <a:ln/>
        </p:spPr>
      </p:sp>
      <p:sp>
        <p:nvSpPr>
          <p:cNvPr id="20483" name="ノート プレースホルダ 2"/>
          <p:cNvSpPr>
            <a:spLocks noGrp="1"/>
          </p:cNvSpPr>
          <p:nvPr>
            <p:ph type="body" idx="1"/>
          </p:nvPr>
        </p:nvSpPr>
        <p:spPr>
          <a:noFill/>
          <a:ln/>
        </p:spPr>
        <p:txBody>
          <a:bodyPr/>
          <a:lstStyle/>
          <a:p>
            <a:pPr>
              <a:spcBef>
                <a:spcPct val="0"/>
              </a:spcBef>
            </a:pPr>
            <a:endParaRPr lang="en-US" altLang="ja-JP" smtClean="0">
              <a:latin typeface="Arial" charset="0"/>
            </a:endParaRPr>
          </a:p>
          <a:p>
            <a:pPr>
              <a:spcBef>
                <a:spcPct val="0"/>
              </a:spcBef>
            </a:pPr>
            <a:endParaRPr lang="ja-JP" altLang="en-US" smtClean="0">
              <a:latin typeface="Arial" charset="0"/>
            </a:endParaRPr>
          </a:p>
        </p:txBody>
      </p:sp>
      <p:sp>
        <p:nvSpPr>
          <p:cNvPr id="20484" name="スライド番号プレースホルダ 3"/>
          <p:cNvSpPr>
            <a:spLocks noGrp="1"/>
          </p:cNvSpPr>
          <p:nvPr>
            <p:ph type="sldNum" sz="quarter" idx="5"/>
          </p:nvPr>
        </p:nvSpPr>
        <p:spPr>
          <a:noFill/>
        </p:spPr>
        <p:txBody>
          <a:bodyPr/>
          <a:lstStyle/>
          <a:p>
            <a:fld id="{0D3F2691-4DC2-44CC-BBDB-AA3C40470FB0}" type="slidenum">
              <a:rPr lang="en-US" altLang="ja-JP">
                <a:latin typeface="Arial" charset="0"/>
                <a:ea typeface="ＭＳ Ｐゴシック" charset="-128"/>
              </a:rPr>
              <a:pPr/>
              <a:t>14</a:t>
            </a:fld>
            <a:endParaRPr lang="en-US" altLang="ja-JP">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vmlDrawing" Target="../drawings/vmlDrawing4.v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vmlDrawing" Target="../drawings/vmlDrawing6.vml"/><Relationship Id="rId4" Type="http://schemas.openxmlformats.org/officeDocument/2006/relationships/oleObject" Target="../embeddings/oleObject7.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1026" name="Object 7"/>
          <p:cNvGraphicFramePr>
            <a:graphicFrameLocks noChangeAspect="1"/>
          </p:cNvGraphicFramePr>
          <p:nvPr/>
        </p:nvGraphicFramePr>
        <p:xfrm>
          <a:off x="0" y="0"/>
          <a:ext cx="9144000" cy="6096000"/>
        </p:xfrm>
        <a:graphic>
          <a:graphicData uri="http://schemas.openxmlformats.org/presentationml/2006/ole">
            <p:oleObj spid="_x0000_s1026" name="Photo Editor Photo" r:id="rId3" imgW="2657846" imgH="2104762" progId="">
              <p:embed/>
            </p:oleObj>
          </a:graphicData>
        </a:graphic>
      </p:graphicFrame>
      <p:sp>
        <p:nvSpPr>
          <p:cNvPr id="2" name="Title 1"/>
          <p:cNvSpPr>
            <a:spLocks noGrp="1"/>
          </p:cNvSpPr>
          <p:nvPr>
            <p:ph type="ctrTitle"/>
          </p:nvPr>
        </p:nvSpPr>
        <p:spPr>
          <a:xfrm>
            <a:off x="685800" y="2130425"/>
            <a:ext cx="7772400" cy="1470025"/>
          </a:xfrm>
        </p:spPr>
        <p:txBody>
          <a:bodyPr>
            <a:normAutofit/>
          </a:bodyPr>
          <a:lstStyle>
            <a:lvl1pPr>
              <a:defRPr sz="4000" b="1">
                <a:solidFill>
                  <a:srgbClr val="45408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3CBDE2-36E1-4C17-92DF-659A98A980D4}" type="datetimeFigureOut">
              <a:rPr lang="en-US" smtClean="0"/>
              <a:pPr/>
              <a:t>9/12/2010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3CBDE2-36E1-4C17-92DF-659A98A980D4}" type="datetimeFigureOut">
              <a:rPr lang="en-US" smtClean="0"/>
              <a:pPr/>
              <a:t>9/12/2010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3CBDE2-36E1-4C17-92DF-659A98A980D4}" type="datetimeFigureOut">
              <a:rPr lang="en-US" smtClean="0"/>
              <a:pPr/>
              <a:t>9/12/2010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8F9788D-2DA7-403F-A3A2-D425C6EE46F9}"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85151EB-9A7E-4E89-9570-C728FCAE706D}"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24F5896-CCAB-4A0F-A193-5B4B354C8AA5}"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9C3E072-F87A-4C39-A23B-13F806E8B664}"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7BBBB25-1B09-45F2-8644-9D5447C278A6}"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7D4928F-FEBB-43E0-9A43-EA92CAD76A20}"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098C581-56BD-4CCD-B48D-619A93ED216B}"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3A6C495-5F13-4BC5-B389-5BDC0BD47D77}"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3CBDE2-36E1-4C17-92DF-659A98A980D4}" type="datetimeFigureOut">
              <a:rPr lang="en-US" smtClean="0"/>
              <a:pPr/>
              <a:t>9/12/2010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F18E31F-0BA0-480F-B8A4-79E86AB30932}"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2F6B3-1AD5-4CEC-95A0-A21A66F17A33}"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11B9538-97D0-4117-840D-BBBCBAE8470A}"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0"/>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F4BAB94-3716-42FA-98B1-FE79FF192427}"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graphicFrame>
        <p:nvGraphicFramePr>
          <p:cNvPr id="6" name="Object 7"/>
          <p:cNvGraphicFramePr>
            <a:graphicFrameLocks noChangeAspect="1"/>
          </p:cNvGraphicFramePr>
          <p:nvPr/>
        </p:nvGraphicFramePr>
        <p:xfrm>
          <a:off x="0" y="0"/>
          <a:ext cx="9144000" cy="6599238"/>
        </p:xfrm>
        <a:graphic>
          <a:graphicData uri="http://schemas.openxmlformats.org/presentationml/2006/ole">
            <p:oleObj spid="_x0000_s4098" name="Photo Editor Photo" r:id="rId3" imgW="2657846" imgH="2104762" progId="">
              <p:embed/>
            </p:oleObj>
          </a:graphicData>
        </a:graphic>
      </p:graphicFrame>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5"/>
          <p:cNvSpPr>
            <a:spLocks noGrp="1"/>
          </p:cNvSpPr>
          <p:nvPr>
            <p:ph type="dt" sz="half" idx="10"/>
          </p:nvPr>
        </p:nvSpPr>
        <p:spPr>
          <a:xfrm>
            <a:off x="457200" y="6245225"/>
            <a:ext cx="2133600" cy="476250"/>
          </a:xfrm>
        </p:spPr>
        <p:txBody>
          <a:bodyPr/>
          <a:lstStyle>
            <a:lvl1pPr>
              <a:defRPr/>
            </a:lvl1pPr>
          </a:lstStyle>
          <a:p>
            <a:pPr>
              <a:defRPr/>
            </a:pPr>
            <a:endParaRPr lang="en-US">
              <a:solidFill>
                <a:srgbClr val="000000"/>
              </a:solidFill>
            </a:endParaRPr>
          </a:p>
        </p:txBody>
      </p:sp>
      <p:sp>
        <p:nvSpPr>
          <p:cNvPr id="8" name="Footer Placeholder 6"/>
          <p:cNvSpPr>
            <a:spLocks noGrp="1"/>
          </p:cNvSpPr>
          <p:nvPr>
            <p:ph type="ftr" sz="quarter" idx="11"/>
          </p:nvPr>
        </p:nvSpPr>
        <p:spPr>
          <a:xfrm>
            <a:off x="3124200" y="6245225"/>
            <a:ext cx="2895600" cy="476250"/>
          </a:xfrm>
        </p:spPr>
        <p:txBody>
          <a:bodyPr/>
          <a:lstStyle>
            <a:lvl1pPr>
              <a:defRPr/>
            </a:lvl1pPr>
          </a:lstStyle>
          <a:p>
            <a:pPr>
              <a:defRPr/>
            </a:pPr>
            <a:endParaRPr lang="en-US">
              <a:solidFill>
                <a:srgbClr val="000000"/>
              </a:solidFill>
            </a:endParaRPr>
          </a:p>
        </p:txBody>
      </p:sp>
      <p:sp>
        <p:nvSpPr>
          <p:cNvPr id="9" name="Slide Number Placeholder 7"/>
          <p:cNvSpPr>
            <a:spLocks noGrp="1"/>
          </p:cNvSpPr>
          <p:nvPr>
            <p:ph type="sldNum" sz="quarter" idx="12"/>
          </p:nvPr>
        </p:nvSpPr>
        <p:spPr>
          <a:xfrm>
            <a:off x="6553200" y="6245225"/>
            <a:ext cx="2133600" cy="476250"/>
          </a:xfrm>
        </p:spPr>
        <p:txBody>
          <a:bodyPr/>
          <a:lstStyle>
            <a:lvl1pPr>
              <a:defRPr/>
            </a:lvl1pPr>
          </a:lstStyle>
          <a:p>
            <a:pPr>
              <a:defRPr/>
            </a:pPr>
            <a:fld id="{B0E88EF5-C126-4DC8-96CB-91ECE471CFB5}" type="slidenum">
              <a:rPr lang="en-US">
                <a:solidFill>
                  <a:srgbClr val="000000"/>
                </a:solidFill>
              </a:rPr>
              <a:pPr>
                <a:defRPr/>
              </a:pPr>
              <a:t>‹#›</a:t>
            </a:fld>
            <a:endParaRPr lang="en-US">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2" y="3886200"/>
            <a:ext cx="6400800" cy="1752600"/>
          </a:xfrm>
        </p:spPr>
        <p:txBody>
          <a:bodyPr/>
          <a:lstStyle>
            <a:lvl1pPr marL="0" indent="0" algn="ctr">
              <a:buNone/>
              <a:defRPr>
                <a:solidFill>
                  <a:schemeClr val="tx1">
                    <a:tint val="75000"/>
                  </a:schemeClr>
                </a:solidFill>
              </a:defRPr>
            </a:lvl1pPr>
            <a:lvl2pPr marL="457136" indent="0" algn="ctr">
              <a:buNone/>
              <a:defRPr>
                <a:solidFill>
                  <a:schemeClr val="tx1">
                    <a:tint val="75000"/>
                  </a:schemeClr>
                </a:solidFill>
              </a:defRPr>
            </a:lvl2pPr>
            <a:lvl3pPr marL="914272" indent="0" algn="ctr">
              <a:buNone/>
              <a:defRPr>
                <a:solidFill>
                  <a:schemeClr val="tx1">
                    <a:tint val="75000"/>
                  </a:schemeClr>
                </a:solidFill>
              </a:defRPr>
            </a:lvl3pPr>
            <a:lvl4pPr marL="1371407" indent="0" algn="ctr">
              <a:buNone/>
              <a:defRPr>
                <a:solidFill>
                  <a:schemeClr val="tx1">
                    <a:tint val="75000"/>
                  </a:schemeClr>
                </a:solidFill>
              </a:defRPr>
            </a:lvl4pPr>
            <a:lvl5pPr marL="1828542" indent="0" algn="ctr">
              <a:buNone/>
              <a:defRPr>
                <a:solidFill>
                  <a:schemeClr val="tx1">
                    <a:tint val="75000"/>
                  </a:schemeClr>
                </a:solidFill>
              </a:defRPr>
            </a:lvl5pPr>
            <a:lvl6pPr marL="2285678" indent="0" algn="ctr">
              <a:buNone/>
              <a:defRPr>
                <a:solidFill>
                  <a:schemeClr val="tx1">
                    <a:tint val="75000"/>
                  </a:schemeClr>
                </a:solidFill>
              </a:defRPr>
            </a:lvl6pPr>
            <a:lvl7pPr marL="2742814" indent="0" algn="ctr">
              <a:buNone/>
              <a:defRPr>
                <a:solidFill>
                  <a:schemeClr val="tx1">
                    <a:tint val="75000"/>
                  </a:schemeClr>
                </a:solidFill>
              </a:defRPr>
            </a:lvl7pPr>
            <a:lvl8pPr marL="3199950" indent="0" algn="ctr">
              <a:buNone/>
              <a:defRPr>
                <a:solidFill>
                  <a:schemeClr val="tx1">
                    <a:tint val="75000"/>
                  </a:schemeClr>
                </a:solidFill>
              </a:defRPr>
            </a:lvl8pPr>
            <a:lvl9pPr marL="365708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9C45CAB-4D4B-4ADF-8826-8B369BA04366}" type="datetimeFigureOut">
              <a:rPr lang="en-US">
                <a:solidFill>
                  <a:prstClr val="black">
                    <a:tint val="75000"/>
                  </a:prstClr>
                </a:solidFill>
              </a:rPr>
              <a:pPr>
                <a:defRPr/>
              </a:pPr>
              <a:t>9/12/2010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7DD8B00A-DA29-4C63-8D81-F04F4C767F3D}"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82F011B-96EE-4427-A849-A86F378EF4F8}" type="datetimeFigureOut">
              <a:rPr lang="en-US">
                <a:solidFill>
                  <a:prstClr val="black">
                    <a:tint val="75000"/>
                  </a:prstClr>
                </a:solidFill>
              </a:rPr>
              <a:pPr>
                <a:defRPr/>
              </a:pPr>
              <a:t>9/12/2010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2875FB6F-8F4E-4BBE-8C37-C604010827D1}"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136" indent="0">
              <a:buNone/>
              <a:defRPr sz="1800">
                <a:solidFill>
                  <a:schemeClr val="tx1">
                    <a:tint val="75000"/>
                  </a:schemeClr>
                </a:solidFill>
              </a:defRPr>
            </a:lvl2pPr>
            <a:lvl3pPr marL="914272" indent="0">
              <a:buNone/>
              <a:defRPr sz="1600">
                <a:solidFill>
                  <a:schemeClr val="tx1">
                    <a:tint val="75000"/>
                  </a:schemeClr>
                </a:solidFill>
              </a:defRPr>
            </a:lvl3pPr>
            <a:lvl4pPr marL="1371407" indent="0">
              <a:buNone/>
              <a:defRPr sz="1400">
                <a:solidFill>
                  <a:schemeClr val="tx1">
                    <a:tint val="75000"/>
                  </a:schemeClr>
                </a:solidFill>
              </a:defRPr>
            </a:lvl4pPr>
            <a:lvl5pPr marL="1828542" indent="0">
              <a:buNone/>
              <a:defRPr sz="1400">
                <a:solidFill>
                  <a:schemeClr val="tx1">
                    <a:tint val="75000"/>
                  </a:schemeClr>
                </a:solidFill>
              </a:defRPr>
            </a:lvl5pPr>
            <a:lvl6pPr marL="2285678" indent="0">
              <a:buNone/>
              <a:defRPr sz="1400">
                <a:solidFill>
                  <a:schemeClr val="tx1">
                    <a:tint val="75000"/>
                  </a:schemeClr>
                </a:solidFill>
              </a:defRPr>
            </a:lvl6pPr>
            <a:lvl7pPr marL="2742814" indent="0">
              <a:buNone/>
              <a:defRPr sz="1400">
                <a:solidFill>
                  <a:schemeClr val="tx1">
                    <a:tint val="75000"/>
                  </a:schemeClr>
                </a:solidFill>
              </a:defRPr>
            </a:lvl7pPr>
            <a:lvl8pPr marL="3199950" indent="0">
              <a:buNone/>
              <a:defRPr sz="1400">
                <a:solidFill>
                  <a:schemeClr val="tx1">
                    <a:tint val="75000"/>
                  </a:schemeClr>
                </a:solidFill>
              </a:defRPr>
            </a:lvl8pPr>
            <a:lvl9pPr marL="3657086"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D0FC910-335C-4A7E-98CC-EFDB20E9DDCF}" type="datetimeFigureOut">
              <a:rPr lang="en-US">
                <a:solidFill>
                  <a:prstClr val="black">
                    <a:tint val="75000"/>
                  </a:prstClr>
                </a:solidFill>
              </a:rPr>
              <a:pPr>
                <a:defRPr/>
              </a:pPr>
              <a:t>9/12/2010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63235B62-8BE4-445C-872B-3491C2E223A8}"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020E2E3-78F0-4832-B7FA-21187E58EEAD}" type="datetimeFigureOut">
              <a:rPr lang="en-US">
                <a:solidFill>
                  <a:prstClr val="black">
                    <a:tint val="75000"/>
                  </a:prstClr>
                </a:solidFill>
              </a:rPr>
              <a:pPr>
                <a:defRPr/>
              </a:pPr>
              <a:t>9/12/2010</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C396E45-3018-4CF5-B277-264940759390}"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6" indent="0">
              <a:buNone/>
              <a:defRPr sz="2000" b="1"/>
            </a:lvl2pPr>
            <a:lvl3pPr marL="914272" indent="0">
              <a:buNone/>
              <a:defRPr sz="1800" b="1"/>
            </a:lvl3pPr>
            <a:lvl4pPr marL="1371407" indent="0">
              <a:buNone/>
              <a:defRPr sz="1600" b="1"/>
            </a:lvl4pPr>
            <a:lvl5pPr marL="1828542" indent="0">
              <a:buNone/>
              <a:defRPr sz="1600" b="1"/>
            </a:lvl5pPr>
            <a:lvl6pPr marL="2285678" indent="0">
              <a:buNone/>
              <a:defRPr sz="1600" b="1"/>
            </a:lvl6pPr>
            <a:lvl7pPr marL="2742814" indent="0">
              <a:buNone/>
              <a:defRPr sz="1600" b="1"/>
            </a:lvl7pPr>
            <a:lvl8pPr marL="3199950" indent="0">
              <a:buNone/>
              <a:defRPr sz="1600" b="1"/>
            </a:lvl8pPr>
            <a:lvl9pPr marL="365708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36" indent="0">
              <a:buNone/>
              <a:defRPr sz="2000" b="1"/>
            </a:lvl2pPr>
            <a:lvl3pPr marL="914272" indent="0">
              <a:buNone/>
              <a:defRPr sz="1800" b="1"/>
            </a:lvl3pPr>
            <a:lvl4pPr marL="1371407" indent="0">
              <a:buNone/>
              <a:defRPr sz="1600" b="1"/>
            </a:lvl4pPr>
            <a:lvl5pPr marL="1828542" indent="0">
              <a:buNone/>
              <a:defRPr sz="1600" b="1"/>
            </a:lvl5pPr>
            <a:lvl6pPr marL="2285678" indent="0">
              <a:buNone/>
              <a:defRPr sz="1600" b="1"/>
            </a:lvl6pPr>
            <a:lvl7pPr marL="2742814" indent="0">
              <a:buNone/>
              <a:defRPr sz="1600" b="1"/>
            </a:lvl7pPr>
            <a:lvl8pPr marL="3199950" indent="0">
              <a:buNone/>
              <a:defRPr sz="1600" b="1"/>
            </a:lvl8pPr>
            <a:lvl9pPr marL="365708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D152BB1-310D-499B-AA03-CA72552CB74D}" type="datetimeFigureOut">
              <a:rPr lang="en-US">
                <a:solidFill>
                  <a:prstClr val="black">
                    <a:tint val="75000"/>
                  </a:prstClr>
                </a:solidFill>
              </a:rPr>
              <a:pPr>
                <a:defRPr/>
              </a:pPr>
              <a:t>9/12/2010</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CB2BEB6F-024E-4CB0-A830-CA498A9508A6}"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3CBDE2-36E1-4C17-92DF-659A98A980D4}" type="datetimeFigureOut">
              <a:rPr lang="en-US" smtClean="0"/>
              <a:pPr/>
              <a:t>9/12/2010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5324F6C-A751-4D0C-9904-DD7457BEBCB9}" type="datetimeFigureOut">
              <a:rPr lang="en-US">
                <a:solidFill>
                  <a:prstClr val="black">
                    <a:tint val="75000"/>
                  </a:prstClr>
                </a:solidFill>
              </a:rPr>
              <a:pPr>
                <a:defRPr/>
              </a:pPr>
              <a:t>9/12/2010</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pPr>
              <a:defRPr/>
            </a:pPr>
            <a:fld id="{DEE25E66-9A23-47FE-8232-45181B95E94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4B7915E-7BC3-4A36-A277-F9CFC5C6FC3E}" type="datetimeFigureOut">
              <a:rPr lang="en-US">
                <a:solidFill>
                  <a:prstClr val="black">
                    <a:tint val="75000"/>
                  </a:prstClr>
                </a:solidFill>
              </a:rPr>
              <a:pPr>
                <a:defRPr/>
              </a:pPr>
              <a:t>9/12/2010</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8A082828-B07B-4711-B76D-83E90D571EBA}"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36" indent="0">
              <a:buNone/>
              <a:defRPr sz="1200"/>
            </a:lvl2pPr>
            <a:lvl3pPr marL="914272" indent="0">
              <a:buNone/>
              <a:defRPr sz="1000"/>
            </a:lvl3pPr>
            <a:lvl4pPr marL="1371407" indent="0">
              <a:buNone/>
              <a:defRPr sz="900"/>
            </a:lvl4pPr>
            <a:lvl5pPr marL="1828542" indent="0">
              <a:buNone/>
              <a:defRPr sz="900"/>
            </a:lvl5pPr>
            <a:lvl6pPr marL="2285678" indent="0">
              <a:buNone/>
              <a:defRPr sz="900"/>
            </a:lvl6pPr>
            <a:lvl7pPr marL="2742814" indent="0">
              <a:buNone/>
              <a:defRPr sz="900"/>
            </a:lvl7pPr>
            <a:lvl8pPr marL="3199950" indent="0">
              <a:buNone/>
              <a:defRPr sz="900"/>
            </a:lvl8pPr>
            <a:lvl9pPr marL="3657086"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9A3F8DE-0501-4E6C-9E07-C2059260874E}" type="datetimeFigureOut">
              <a:rPr lang="en-US">
                <a:solidFill>
                  <a:prstClr val="black">
                    <a:tint val="75000"/>
                  </a:prstClr>
                </a:solidFill>
              </a:rPr>
              <a:pPr>
                <a:defRPr/>
              </a:pPr>
              <a:t>9/12/2010</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EBD28078-0F05-44C4-93A6-FBC8191F6F4B}"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136" indent="0">
              <a:buNone/>
              <a:defRPr sz="2800"/>
            </a:lvl2pPr>
            <a:lvl3pPr marL="914272" indent="0">
              <a:buNone/>
              <a:defRPr sz="2400"/>
            </a:lvl3pPr>
            <a:lvl4pPr marL="1371407" indent="0">
              <a:buNone/>
              <a:defRPr sz="2000"/>
            </a:lvl4pPr>
            <a:lvl5pPr marL="1828542" indent="0">
              <a:buNone/>
              <a:defRPr sz="2000"/>
            </a:lvl5pPr>
            <a:lvl6pPr marL="2285678" indent="0">
              <a:buNone/>
              <a:defRPr sz="2000"/>
            </a:lvl6pPr>
            <a:lvl7pPr marL="2742814" indent="0">
              <a:buNone/>
              <a:defRPr sz="2000"/>
            </a:lvl7pPr>
            <a:lvl8pPr marL="3199950" indent="0">
              <a:buNone/>
              <a:defRPr sz="2000"/>
            </a:lvl8pPr>
            <a:lvl9pPr marL="3657086" indent="0">
              <a:buNone/>
              <a:defRPr sz="2000"/>
            </a:lvl9pPr>
          </a:lstStyle>
          <a:p>
            <a:pPr lvl="0"/>
            <a:endParaRPr lang="en-US" noProof="0" smtClean="0"/>
          </a:p>
        </p:txBody>
      </p:sp>
      <p:sp>
        <p:nvSpPr>
          <p:cNvPr id="4" name="Text Placeholder 3"/>
          <p:cNvSpPr>
            <a:spLocks noGrp="1"/>
          </p:cNvSpPr>
          <p:nvPr>
            <p:ph type="body" sz="half" idx="2"/>
          </p:nvPr>
        </p:nvSpPr>
        <p:spPr>
          <a:xfrm>
            <a:off x="1792288" y="5367340"/>
            <a:ext cx="5486400" cy="804862"/>
          </a:xfrm>
        </p:spPr>
        <p:txBody>
          <a:bodyPr/>
          <a:lstStyle>
            <a:lvl1pPr marL="0" indent="0">
              <a:buNone/>
              <a:defRPr sz="1400"/>
            </a:lvl1pPr>
            <a:lvl2pPr marL="457136" indent="0">
              <a:buNone/>
              <a:defRPr sz="1200"/>
            </a:lvl2pPr>
            <a:lvl3pPr marL="914272" indent="0">
              <a:buNone/>
              <a:defRPr sz="1000"/>
            </a:lvl3pPr>
            <a:lvl4pPr marL="1371407" indent="0">
              <a:buNone/>
              <a:defRPr sz="900"/>
            </a:lvl4pPr>
            <a:lvl5pPr marL="1828542" indent="0">
              <a:buNone/>
              <a:defRPr sz="900"/>
            </a:lvl5pPr>
            <a:lvl6pPr marL="2285678" indent="0">
              <a:buNone/>
              <a:defRPr sz="900"/>
            </a:lvl6pPr>
            <a:lvl7pPr marL="2742814" indent="0">
              <a:buNone/>
              <a:defRPr sz="900"/>
            </a:lvl7pPr>
            <a:lvl8pPr marL="3199950" indent="0">
              <a:buNone/>
              <a:defRPr sz="900"/>
            </a:lvl8pPr>
            <a:lvl9pPr marL="3657086"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8E45D8F-AE23-4259-9FEF-A824E2D24ED1}" type="datetimeFigureOut">
              <a:rPr lang="en-US">
                <a:solidFill>
                  <a:prstClr val="black">
                    <a:tint val="75000"/>
                  </a:prstClr>
                </a:solidFill>
              </a:rPr>
              <a:pPr>
                <a:defRPr/>
              </a:pPr>
              <a:t>9/12/2010</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DADF5CB6-1DFD-4A54-841B-B67B454EEC44}"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6AD8E88-2734-483D-81BD-EF812B315EDB}" type="datetimeFigureOut">
              <a:rPr lang="en-US">
                <a:solidFill>
                  <a:prstClr val="black">
                    <a:tint val="75000"/>
                  </a:prstClr>
                </a:solidFill>
              </a:rPr>
              <a:pPr>
                <a:defRPr/>
              </a:pPr>
              <a:t>9/12/2010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1300D0E8-A16B-49D1-A3E5-A28525241A7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4E63633-9581-489A-A8A1-51D29E4960A9}" type="datetimeFigureOut">
              <a:rPr lang="en-US">
                <a:solidFill>
                  <a:prstClr val="black">
                    <a:tint val="75000"/>
                  </a:prstClr>
                </a:solidFill>
              </a:rPr>
              <a:pPr>
                <a:defRPr/>
              </a:pPr>
              <a:t>9/12/2010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22F4A2B-C658-4CF4-B9C1-68E5B0379E7E}"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graphicFrame>
        <p:nvGraphicFramePr>
          <p:cNvPr id="6" name="Object 7"/>
          <p:cNvGraphicFramePr>
            <a:graphicFrameLocks noChangeAspect="1"/>
          </p:cNvGraphicFramePr>
          <p:nvPr/>
        </p:nvGraphicFramePr>
        <p:xfrm>
          <a:off x="0" y="0"/>
          <a:ext cx="9144000" cy="6096000"/>
        </p:xfrm>
        <a:graphic>
          <a:graphicData uri="http://schemas.openxmlformats.org/presentationml/2006/ole">
            <p:oleObj spid="_x0000_s74754" name="Photo Editor Photo" r:id="rId3" imgW="2657846" imgH="2104762" progId="">
              <p:embed/>
            </p:oleObj>
          </a:graphicData>
        </a:graphic>
      </p:graphicFrame>
      <p:graphicFrame>
        <p:nvGraphicFramePr>
          <p:cNvPr id="7" name="Object 7"/>
          <p:cNvGraphicFramePr>
            <a:graphicFrameLocks noChangeAspect="1"/>
          </p:cNvGraphicFramePr>
          <p:nvPr/>
        </p:nvGraphicFramePr>
        <p:xfrm>
          <a:off x="0" y="0"/>
          <a:ext cx="9144000" cy="6096000"/>
        </p:xfrm>
        <a:graphic>
          <a:graphicData uri="http://schemas.openxmlformats.org/presentationml/2006/ole">
            <p:oleObj spid="_x0000_s74755" name="Photo Editor Photo" r:id="rId4" imgW="2657846" imgH="2104762" progId="">
              <p:embed/>
            </p:oleObj>
          </a:graphicData>
        </a:graphic>
      </p:graphicFrame>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5"/>
          <p:cNvSpPr>
            <a:spLocks noGrp="1"/>
          </p:cNvSpPr>
          <p:nvPr>
            <p:ph type="dt" sz="half" idx="10"/>
          </p:nvPr>
        </p:nvSpPr>
        <p:spPr/>
        <p:txBody>
          <a:bodyPr/>
          <a:lstStyle>
            <a:lvl1pPr>
              <a:defRPr/>
            </a:lvl1pPr>
          </a:lstStyle>
          <a:p>
            <a:pPr>
              <a:defRPr/>
            </a:pPr>
            <a:endParaRPr lang="en-US">
              <a:solidFill>
                <a:prstClr val="black">
                  <a:tint val="75000"/>
                </a:prstClr>
              </a:solidFill>
            </a:endParaRPr>
          </a:p>
        </p:txBody>
      </p:sp>
      <p:sp>
        <p:nvSpPr>
          <p:cNvPr id="9" name="Footer Placeholder 6"/>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10" name="Slide Number Placeholder 7"/>
          <p:cNvSpPr>
            <a:spLocks noGrp="1"/>
          </p:cNvSpPr>
          <p:nvPr>
            <p:ph type="sldNum" sz="quarter" idx="12"/>
          </p:nvPr>
        </p:nvSpPr>
        <p:spPr/>
        <p:txBody>
          <a:bodyPr/>
          <a:lstStyle>
            <a:lvl1pPr>
              <a:defRPr/>
            </a:lvl1pPr>
          </a:lstStyle>
          <a:p>
            <a:pPr>
              <a:defRPr/>
            </a:pPr>
            <a:fld id="{1880CAEC-D922-4BD0-A3BD-3401374E69AC}" type="slidenum">
              <a:rPr lang="en-US">
                <a:solidFill>
                  <a:prstClr val="black">
                    <a:tint val="75000"/>
                  </a:prstClr>
                </a:solidFill>
              </a:rPr>
              <a:pPr>
                <a:defRPr/>
              </a:pPr>
              <a:t>‹#›</a:t>
            </a:fld>
            <a:endParaRPr 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3CBDE2-36E1-4C17-92DF-659A98A980D4}" type="datetimeFigureOut">
              <a:rPr lang="en-US" smtClean="0"/>
              <a:pPr/>
              <a:t>9/12/2010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3CBDE2-36E1-4C17-92DF-659A98A980D4}" type="datetimeFigureOut">
              <a:rPr lang="en-US" smtClean="0"/>
              <a:pPr/>
              <a:t>9/12/2010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3CBDE2-36E1-4C17-92DF-659A98A980D4}" type="datetimeFigureOut">
              <a:rPr lang="en-US" smtClean="0"/>
              <a:pPr/>
              <a:t>9/12/2010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3CBDE2-36E1-4C17-92DF-659A98A980D4}" type="datetimeFigureOut">
              <a:rPr lang="en-US" smtClean="0"/>
              <a:pPr/>
              <a:t>9/12/2010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CBDE2-36E1-4C17-92DF-659A98A980D4}" type="datetimeFigureOut">
              <a:rPr lang="en-US" smtClean="0"/>
              <a:pPr/>
              <a:t>9/12/2010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CBDE2-36E1-4C17-92DF-659A98A980D4}" type="datetimeFigureOut">
              <a:rPr lang="en-US" smtClean="0"/>
              <a:pPr/>
              <a:t>9/12/2010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556D6C-40B8-4376-A802-E65803D1CCF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oleObject" Target="../embeddings/oleObject3.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vmlDrawing" Target="../drawings/vmlDrawing3.v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oleObject" Target="../embeddings/oleObject5.bin"/><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vmlDrawing" Target="../drawings/vmlDrawing5.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050" name="Object 7"/>
          <p:cNvGraphicFramePr>
            <a:graphicFrameLocks noChangeAspect="1"/>
          </p:cNvGraphicFramePr>
          <p:nvPr/>
        </p:nvGraphicFramePr>
        <p:xfrm>
          <a:off x="0" y="0"/>
          <a:ext cx="9144000" cy="6096000"/>
        </p:xfrm>
        <a:graphic>
          <a:graphicData uri="http://schemas.openxmlformats.org/presentationml/2006/ole">
            <p:oleObj spid="_x0000_s2050" name="Photo Editor Photo" r:id="rId14" imgW="2657846" imgH="2104762" progId="">
              <p:embed/>
            </p:oleObj>
          </a:graphicData>
        </a:graphic>
      </p:graphicFrame>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3CBDE2-36E1-4C17-92DF-659A98A980D4}" type="datetimeFigureOut">
              <a:rPr lang="en-US" smtClean="0"/>
              <a:pPr/>
              <a:t>9/12/2010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56D6C-40B8-4376-A802-E65803D1CCF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000" b="1" kern="1200">
          <a:solidFill>
            <a:srgbClr val="45408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7"/>
          <p:cNvGraphicFramePr>
            <a:graphicFrameLocks noChangeAspect="1"/>
          </p:cNvGraphicFramePr>
          <p:nvPr/>
        </p:nvGraphicFramePr>
        <p:xfrm>
          <a:off x="0" y="0"/>
          <a:ext cx="9144000" cy="6096000"/>
        </p:xfrm>
        <a:graphic>
          <a:graphicData uri="http://schemas.openxmlformats.org/presentationml/2006/ole">
            <p:oleObj spid="_x0000_s3074" name="Photo Editor Photo" r:id="rId16" imgW="2657846" imgH="2104762" progId="">
              <p:embed/>
            </p:oleObj>
          </a:graphicData>
        </a:graphic>
      </p:graphicFrame>
      <p:sp>
        <p:nvSpPr>
          <p:cNvPr id="1028" name="Rectangle 2"/>
          <p:cNvSpPr>
            <a:spLocks noGrp="1" noChangeArrowheads="1"/>
          </p:cNvSpPr>
          <p:nvPr>
            <p:ph type="title"/>
          </p:nvPr>
        </p:nvSpPr>
        <p:spPr bwMode="auto">
          <a:xfrm>
            <a:off x="457200" y="274638"/>
            <a:ext cx="8229600" cy="6397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fontAlgn="base">
              <a:spcBef>
                <a:spcPct val="0"/>
              </a:spcBef>
              <a:spcAft>
                <a:spcPct val="0"/>
              </a:spcAft>
              <a:defRPr/>
            </a:pPr>
            <a:fld id="{4E58B48C-5FD5-416D-BE06-DAA0FDAAABCD}" type="slidenum">
              <a:rPr lang="en-US">
                <a:solidFill>
                  <a:srgbClr val="000000"/>
                </a:solidFill>
              </a:rPr>
              <a:pPr fontAlgn="base">
                <a:spcBef>
                  <a:spcPct val="0"/>
                </a:spcBef>
                <a:spcAft>
                  <a:spcPct val="0"/>
                </a:spcAft>
                <a:def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0" fontAlgn="base" hangingPunct="0">
        <a:spcBef>
          <a:spcPct val="0"/>
        </a:spcBef>
        <a:spcAft>
          <a:spcPct val="0"/>
        </a:spcAft>
        <a:defRPr sz="3600" b="1">
          <a:solidFill>
            <a:srgbClr val="454082"/>
          </a:solidFill>
          <a:latin typeface="+mj-lt"/>
          <a:ea typeface="+mj-ea"/>
          <a:cs typeface="+mj-cs"/>
        </a:defRPr>
      </a:lvl1pPr>
      <a:lvl2pPr algn="ctr" rtl="0" eaLnBrk="0" fontAlgn="base" hangingPunct="0">
        <a:spcBef>
          <a:spcPct val="0"/>
        </a:spcBef>
        <a:spcAft>
          <a:spcPct val="0"/>
        </a:spcAft>
        <a:defRPr sz="3600" b="1">
          <a:solidFill>
            <a:srgbClr val="454082"/>
          </a:solidFill>
          <a:latin typeface="Arial" charset="0"/>
        </a:defRPr>
      </a:lvl2pPr>
      <a:lvl3pPr algn="ctr" rtl="0" eaLnBrk="0" fontAlgn="base" hangingPunct="0">
        <a:spcBef>
          <a:spcPct val="0"/>
        </a:spcBef>
        <a:spcAft>
          <a:spcPct val="0"/>
        </a:spcAft>
        <a:defRPr sz="3600" b="1">
          <a:solidFill>
            <a:srgbClr val="454082"/>
          </a:solidFill>
          <a:latin typeface="Arial" charset="0"/>
        </a:defRPr>
      </a:lvl3pPr>
      <a:lvl4pPr algn="ctr" rtl="0" eaLnBrk="0" fontAlgn="base" hangingPunct="0">
        <a:spcBef>
          <a:spcPct val="0"/>
        </a:spcBef>
        <a:spcAft>
          <a:spcPct val="0"/>
        </a:spcAft>
        <a:defRPr sz="3600" b="1">
          <a:solidFill>
            <a:srgbClr val="454082"/>
          </a:solidFill>
          <a:latin typeface="Arial" charset="0"/>
        </a:defRPr>
      </a:lvl4pPr>
      <a:lvl5pPr algn="ctr" rtl="0" eaLnBrk="0" fontAlgn="base" hangingPunct="0">
        <a:spcBef>
          <a:spcPct val="0"/>
        </a:spcBef>
        <a:spcAft>
          <a:spcPct val="0"/>
        </a:spcAft>
        <a:defRPr sz="3600" b="1">
          <a:solidFill>
            <a:srgbClr val="454082"/>
          </a:solidFill>
          <a:latin typeface="Arial" charset="0"/>
        </a:defRPr>
      </a:lvl5pPr>
      <a:lvl6pPr marL="457200" algn="ctr" rtl="0" fontAlgn="base">
        <a:spcBef>
          <a:spcPct val="0"/>
        </a:spcBef>
        <a:spcAft>
          <a:spcPct val="0"/>
        </a:spcAft>
        <a:defRPr sz="3600" b="1">
          <a:solidFill>
            <a:srgbClr val="454082"/>
          </a:solidFill>
          <a:latin typeface="Arial" charset="0"/>
        </a:defRPr>
      </a:lvl6pPr>
      <a:lvl7pPr marL="914400" algn="ctr" rtl="0" fontAlgn="base">
        <a:spcBef>
          <a:spcPct val="0"/>
        </a:spcBef>
        <a:spcAft>
          <a:spcPct val="0"/>
        </a:spcAft>
        <a:defRPr sz="3600" b="1">
          <a:solidFill>
            <a:srgbClr val="454082"/>
          </a:solidFill>
          <a:latin typeface="Arial" charset="0"/>
        </a:defRPr>
      </a:lvl7pPr>
      <a:lvl8pPr marL="1371600" algn="ctr" rtl="0" fontAlgn="base">
        <a:spcBef>
          <a:spcPct val="0"/>
        </a:spcBef>
        <a:spcAft>
          <a:spcPct val="0"/>
        </a:spcAft>
        <a:defRPr sz="3600" b="1">
          <a:solidFill>
            <a:srgbClr val="454082"/>
          </a:solidFill>
          <a:latin typeface="Arial" charset="0"/>
        </a:defRPr>
      </a:lvl8pPr>
      <a:lvl9pPr marL="1828800" algn="ctr" rtl="0" fontAlgn="base">
        <a:spcBef>
          <a:spcPct val="0"/>
        </a:spcBef>
        <a:spcAft>
          <a:spcPct val="0"/>
        </a:spcAft>
        <a:defRPr sz="3600" b="1">
          <a:solidFill>
            <a:srgbClr val="45408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026" name="Object 7"/>
          <p:cNvGraphicFramePr>
            <a:graphicFrameLocks noChangeAspect="1"/>
          </p:cNvGraphicFramePr>
          <p:nvPr/>
        </p:nvGraphicFramePr>
        <p:xfrm>
          <a:off x="0" y="0"/>
          <a:ext cx="9144000" cy="6096000"/>
        </p:xfrm>
        <a:graphic>
          <a:graphicData uri="http://schemas.openxmlformats.org/presentationml/2006/ole">
            <p:oleObj spid="_x0000_s73730" name="Photo Editor Photo" r:id="rId15" imgW="2657846" imgH="2104762" progId="">
              <p:embed/>
            </p:oleObj>
          </a:graphicData>
        </a:graphic>
      </p:graphicFrame>
      <p:sp>
        <p:nvSpPr>
          <p:cNvPr id="102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27" tIns="45714" rIns="91427" bIns="45714" numCol="1" anchor="ctr" anchorCtr="0" compatLnSpc="1">
            <a:prstTxWarp prst="textNoShape">
              <a:avLst/>
            </a:prstTxWarp>
          </a:bodyPr>
          <a:lstStyle/>
          <a:p>
            <a:pPr lvl="0"/>
            <a:r>
              <a:rPr lang="en-US" smtClean="0"/>
              <a:t>Click to edit Master title style</a:t>
            </a:r>
          </a:p>
        </p:txBody>
      </p:sp>
      <p:sp>
        <p:nvSpPr>
          <p:cNvPr id="102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27" tIns="45714" rIns="91427" bIns="4571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27" tIns="45714" rIns="91427" bIns="45714" rtlCol="0" anchor="ctr"/>
          <a:lstStyle>
            <a:lvl1pPr algn="l" defTabSz="914272" fontAlgn="auto">
              <a:spcBef>
                <a:spcPts val="0"/>
              </a:spcBef>
              <a:spcAft>
                <a:spcPts val="0"/>
              </a:spcAft>
              <a:defRPr sz="1200" smtClean="0">
                <a:solidFill>
                  <a:schemeClr val="tx1">
                    <a:tint val="75000"/>
                  </a:schemeClr>
                </a:solidFill>
                <a:latin typeface="+mn-lt"/>
                <a:cs typeface="+mn-cs"/>
              </a:defRPr>
            </a:lvl1pPr>
          </a:lstStyle>
          <a:p>
            <a:pPr>
              <a:defRPr/>
            </a:pPr>
            <a:fld id="{88222B0C-41EA-4A85-B238-6B4E72E0E11F}" type="datetimeFigureOut">
              <a:rPr lang="en-US">
                <a:solidFill>
                  <a:prstClr val="black">
                    <a:tint val="75000"/>
                  </a:prstClr>
                </a:solidFill>
              </a:rPr>
              <a:pPr>
                <a:defRPr/>
              </a:pPr>
              <a:t>9/12/2010</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27" tIns="45714" rIns="91427" bIns="45714" rtlCol="0" anchor="ctr"/>
          <a:lstStyle>
            <a:lvl1pPr algn="ctr" defTabSz="914272" fontAlgn="auto">
              <a:spcBef>
                <a:spcPts val="0"/>
              </a:spcBef>
              <a:spcAft>
                <a:spcPts val="0"/>
              </a:spcAft>
              <a:defRPr sz="1200" smtClean="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27" tIns="45714" rIns="91427" bIns="45714" rtlCol="0" anchor="ctr"/>
          <a:lstStyle>
            <a:lvl1pPr algn="r" defTabSz="914272" fontAlgn="auto">
              <a:spcBef>
                <a:spcPts val="0"/>
              </a:spcBef>
              <a:spcAft>
                <a:spcPts val="0"/>
              </a:spcAft>
              <a:defRPr sz="1200" smtClean="0">
                <a:solidFill>
                  <a:schemeClr val="tx1">
                    <a:tint val="75000"/>
                  </a:schemeClr>
                </a:solidFill>
                <a:latin typeface="+mn-lt"/>
                <a:cs typeface="+mn-cs"/>
              </a:defRPr>
            </a:lvl1pPr>
          </a:lstStyle>
          <a:p>
            <a:pPr>
              <a:defRPr/>
            </a:pPr>
            <a:fld id="{48CA694F-64E3-4A62-8C1C-C31529CD6731}" type="slidenum">
              <a:rPr lang="en-US">
                <a:solidFill>
                  <a:prstClr val="black">
                    <a:tint val="75000"/>
                  </a:prstClr>
                </a:solidFill>
              </a:rPr>
              <a:pPr>
                <a:def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912813" rtl="0" fontAlgn="base">
        <a:spcBef>
          <a:spcPct val="0"/>
        </a:spcBef>
        <a:spcAft>
          <a:spcPct val="0"/>
        </a:spcAft>
        <a:defRPr sz="3600" b="1" kern="1200">
          <a:solidFill>
            <a:srgbClr val="454082"/>
          </a:solidFill>
          <a:latin typeface="+mj-lt"/>
          <a:ea typeface="+mj-ea"/>
          <a:cs typeface="+mj-cs"/>
        </a:defRPr>
      </a:lvl1pPr>
      <a:lvl2pPr algn="ctr" defTabSz="912813" rtl="0" fontAlgn="base">
        <a:spcBef>
          <a:spcPct val="0"/>
        </a:spcBef>
        <a:spcAft>
          <a:spcPct val="0"/>
        </a:spcAft>
        <a:defRPr sz="3600" b="1">
          <a:solidFill>
            <a:srgbClr val="454082"/>
          </a:solidFill>
          <a:latin typeface="Calibri" pitchFamily="34" charset="0"/>
        </a:defRPr>
      </a:lvl2pPr>
      <a:lvl3pPr algn="ctr" defTabSz="912813" rtl="0" fontAlgn="base">
        <a:spcBef>
          <a:spcPct val="0"/>
        </a:spcBef>
        <a:spcAft>
          <a:spcPct val="0"/>
        </a:spcAft>
        <a:defRPr sz="3600" b="1">
          <a:solidFill>
            <a:srgbClr val="454082"/>
          </a:solidFill>
          <a:latin typeface="Calibri" pitchFamily="34" charset="0"/>
        </a:defRPr>
      </a:lvl3pPr>
      <a:lvl4pPr algn="ctr" defTabSz="912813" rtl="0" fontAlgn="base">
        <a:spcBef>
          <a:spcPct val="0"/>
        </a:spcBef>
        <a:spcAft>
          <a:spcPct val="0"/>
        </a:spcAft>
        <a:defRPr sz="3600" b="1">
          <a:solidFill>
            <a:srgbClr val="454082"/>
          </a:solidFill>
          <a:latin typeface="Calibri" pitchFamily="34" charset="0"/>
        </a:defRPr>
      </a:lvl4pPr>
      <a:lvl5pPr algn="ctr" defTabSz="912813" rtl="0" fontAlgn="base">
        <a:spcBef>
          <a:spcPct val="0"/>
        </a:spcBef>
        <a:spcAft>
          <a:spcPct val="0"/>
        </a:spcAft>
        <a:defRPr sz="3600" b="1">
          <a:solidFill>
            <a:srgbClr val="454082"/>
          </a:solidFill>
          <a:latin typeface="Calibri" pitchFamily="34" charset="0"/>
        </a:defRPr>
      </a:lvl5pPr>
      <a:lvl6pPr marL="457200" algn="ctr" defTabSz="912813" rtl="0" fontAlgn="base">
        <a:spcBef>
          <a:spcPct val="0"/>
        </a:spcBef>
        <a:spcAft>
          <a:spcPct val="0"/>
        </a:spcAft>
        <a:defRPr sz="3600" b="1">
          <a:solidFill>
            <a:srgbClr val="454082"/>
          </a:solidFill>
          <a:latin typeface="Calibri" pitchFamily="34" charset="0"/>
        </a:defRPr>
      </a:lvl6pPr>
      <a:lvl7pPr marL="914400" algn="ctr" defTabSz="912813" rtl="0" fontAlgn="base">
        <a:spcBef>
          <a:spcPct val="0"/>
        </a:spcBef>
        <a:spcAft>
          <a:spcPct val="0"/>
        </a:spcAft>
        <a:defRPr sz="3600" b="1">
          <a:solidFill>
            <a:srgbClr val="454082"/>
          </a:solidFill>
          <a:latin typeface="Calibri" pitchFamily="34" charset="0"/>
        </a:defRPr>
      </a:lvl7pPr>
      <a:lvl8pPr marL="1371600" algn="ctr" defTabSz="912813" rtl="0" fontAlgn="base">
        <a:spcBef>
          <a:spcPct val="0"/>
        </a:spcBef>
        <a:spcAft>
          <a:spcPct val="0"/>
        </a:spcAft>
        <a:defRPr sz="3600" b="1">
          <a:solidFill>
            <a:srgbClr val="454082"/>
          </a:solidFill>
          <a:latin typeface="Calibri" pitchFamily="34" charset="0"/>
        </a:defRPr>
      </a:lvl8pPr>
      <a:lvl9pPr marL="1828800" algn="ctr" defTabSz="912813" rtl="0" fontAlgn="base">
        <a:spcBef>
          <a:spcPct val="0"/>
        </a:spcBef>
        <a:spcAft>
          <a:spcPct val="0"/>
        </a:spcAft>
        <a:defRPr sz="3600" b="1">
          <a:solidFill>
            <a:srgbClr val="454082"/>
          </a:solidFill>
          <a:latin typeface="Calibri" pitchFamily="34" charset="0"/>
        </a:defRPr>
      </a:lvl9pPr>
    </p:titleStyle>
    <p:bodyStyle>
      <a:lvl1pPr marL="341313" indent="-341313" algn="l" defTabSz="912813"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defTabSz="912813"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defTabSz="912813"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defTabSz="912813"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defTabSz="912813"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246" indent="-228568" algn="l" defTabSz="9142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82" indent="-228568" algn="l" defTabSz="9142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18" indent="-228568" algn="l" defTabSz="9142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53" indent="-228568" algn="l" defTabSz="9142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2" rtl="0" eaLnBrk="1" latinLnBrk="0" hangingPunct="1">
        <a:defRPr sz="1800" kern="1200">
          <a:solidFill>
            <a:schemeClr val="tx1"/>
          </a:solidFill>
          <a:latin typeface="+mn-lt"/>
          <a:ea typeface="+mn-ea"/>
          <a:cs typeface="+mn-cs"/>
        </a:defRPr>
      </a:lvl1pPr>
      <a:lvl2pPr marL="457136" algn="l" defTabSz="914272" rtl="0" eaLnBrk="1" latinLnBrk="0" hangingPunct="1">
        <a:defRPr sz="1800" kern="1200">
          <a:solidFill>
            <a:schemeClr val="tx1"/>
          </a:solidFill>
          <a:latin typeface="+mn-lt"/>
          <a:ea typeface="+mn-ea"/>
          <a:cs typeface="+mn-cs"/>
        </a:defRPr>
      </a:lvl2pPr>
      <a:lvl3pPr marL="914272" algn="l" defTabSz="914272" rtl="0" eaLnBrk="1" latinLnBrk="0" hangingPunct="1">
        <a:defRPr sz="1800" kern="1200">
          <a:solidFill>
            <a:schemeClr val="tx1"/>
          </a:solidFill>
          <a:latin typeface="+mn-lt"/>
          <a:ea typeface="+mn-ea"/>
          <a:cs typeface="+mn-cs"/>
        </a:defRPr>
      </a:lvl3pPr>
      <a:lvl4pPr marL="1371407" algn="l" defTabSz="914272" rtl="0" eaLnBrk="1" latinLnBrk="0" hangingPunct="1">
        <a:defRPr sz="1800" kern="1200">
          <a:solidFill>
            <a:schemeClr val="tx1"/>
          </a:solidFill>
          <a:latin typeface="+mn-lt"/>
          <a:ea typeface="+mn-ea"/>
          <a:cs typeface="+mn-cs"/>
        </a:defRPr>
      </a:lvl4pPr>
      <a:lvl5pPr marL="1828542" algn="l" defTabSz="914272" rtl="0" eaLnBrk="1" latinLnBrk="0" hangingPunct="1">
        <a:defRPr sz="1800" kern="1200">
          <a:solidFill>
            <a:schemeClr val="tx1"/>
          </a:solidFill>
          <a:latin typeface="+mn-lt"/>
          <a:ea typeface="+mn-ea"/>
          <a:cs typeface="+mn-cs"/>
        </a:defRPr>
      </a:lvl5pPr>
      <a:lvl6pPr marL="2285678" algn="l" defTabSz="914272" rtl="0" eaLnBrk="1" latinLnBrk="0" hangingPunct="1">
        <a:defRPr sz="1800" kern="1200">
          <a:solidFill>
            <a:schemeClr val="tx1"/>
          </a:solidFill>
          <a:latin typeface="+mn-lt"/>
          <a:ea typeface="+mn-ea"/>
          <a:cs typeface="+mn-cs"/>
        </a:defRPr>
      </a:lvl6pPr>
      <a:lvl7pPr marL="2742814" algn="l" defTabSz="914272" rtl="0" eaLnBrk="1" latinLnBrk="0" hangingPunct="1">
        <a:defRPr sz="1800" kern="1200">
          <a:solidFill>
            <a:schemeClr val="tx1"/>
          </a:solidFill>
          <a:latin typeface="+mn-lt"/>
          <a:ea typeface="+mn-ea"/>
          <a:cs typeface="+mn-cs"/>
        </a:defRPr>
      </a:lvl7pPr>
      <a:lvl8pPr marL="3199950" algn="l" defTabSz="914272" rtl="0" eaLnBrk="1" latinLnBrk="0" hangingPunct="1">
        <a:defRPr sz="1800" kern="1200">
          <a:solidFill>
            <a:schemeClr val="tx1"/>
          </a:solidFill>
          <a:latin typeface="+mn-lt"/>
          <a:ea typeface="+mn-ea"/>
          <a:cs typeface="+mn-cs"/>
        </a:defRPr>
      </a:lvl8pPr>
      <a:lvl9pPr marL="3657086" algn="l" defTabSz="9142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30.jpe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jpeg"/><Relationship Id="rId7"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43.jpe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hyperlink" Target="http://sites.google.com/site/creon6tw/"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google.com.hk/imgres?imgurl=http://citytraveler.files.wordpress.com/2009/07/great-barrier-reef3-7-09.jpg&amp;imgrefurl=http://worldcitytravelerguide.com/2009/07/great-barrier-reef-in-australia/&amp;h=512&amp;w=768&amp;sz=39&amp;tbnid=BGyaRKAFHQgiJM:&amp;tbnh=95&amp;tbnw=142&amp;prev=/images%3Fq%3Dgreat%2Bbarrier%2Breef&amp;zoom=1&amp;q=great+barrier+reef&amp;usg=__TI3PhzWA1nDmILqD30P2DVAYlm4=&amp;sa=X&amp;ei=6lyNTPDGHMPBcd-XxYcE&amp;ved=0CDwQ9QEwBg" TargetMode="External"/><Relationship Id="rId13" Type="http://schemas.openxmlformats.org/officeDocument/2006/relationships/image" Target="../media/image46.jpeg"/><Relationship Id="rId3" Type="http://schemas.openxmlformats.org/officeDocument/2006/relationships/image" Target="../media/image51.jpeg"/><Relationship Id="rId7" Type="http://schemas.openxmlformats.org/officeDocument/2006/relationships/image" Target="../media/image53.jpeg"/><Relationship Id="rId12"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www.google.com.hk/imgres?imgurl=http://untitled-project.com/photolog/content/Peace%2520Boat/Tahiti/moorea-lagoon.jpg&amp;imgrefurl=http://untitled-project.com/2007/12/20/wanting-more-more-moorea/&amp;h=480&amp;w=640&amp;sz=52&amp;tbnid=uf8bKAe_G5K_-M:&amp;tbnh=103&amp;tbnw=137&amp;prev=/images%3Fq%3Dpicture%2Bmoorea%2Bisland&amp;zoom=1&amp;q=picture+moorea+island&amp;usg=___dzghu98p1V8bqfRtevflDsUTdQ=&amp;sa=X&amp;ei=nVyNTNCJCs-XcZ3SxKcE&amp;ved=0CDcQ9QEwBQ" TargetMode="External"/><Relationship Id="rId11" Type="http://schemas.openxmlformats.org/officeDocument/2006/relationships/image" Target="../media/image47.jpeg"/><Relationship Id="rId5" Type="http://schemas.openxmlformats.org/officeDocument/2006/relationships/image" Target="../media/image52.jpeg"/><Relationship Id="rId15" Type="http://schemas.openxmlformats.org/officeDocument/2006/relationships/image" Target="../media/image55.png"/><Relationship Id="rId10" Type="http://schemas.openxmlformats.org/officeDocument/2006/relationships/hyperlink" Target="http://sites.google.com/site/creon6tw/" TargetMode="External"/><Relationship Id="rId4" Type="http://schemas.openxmlformats.org/officeDocument/2006/relationships/hyperlink" Target="http://www.google.com.hk/imgres?imgurl=http://www.travelsinasia.com/Taiwan/Taiwan_files/Lanyu.jpg&amp;imgrefurl=http://www.travelsinasia.com/Taiwan/Lanyu.html&amp;h=256&amp;w=400&amp;sz=21&amp;tbnid=9DiQWx0UxAO8dM:&amp;tbnh=79&amp;tbnw=124&amp;prev=/images%3Fq%3Dorchid%2BIsland%2Btaiwan&amp;zoom=1&amp;q=orchid+Island+taiwan&amp;usg=__dlySXda_cnTZhDH7l3qC4R9f2KU=&amp;sa=X&amp;ei=_FuNTKPBJ4KucLHm_KcE&amp;ved=0CCMQ9QEwAQ" TargetMode="External"/><Relationship Id="rId9" Type="http://schemas.openxmlformats.org/officeDocument/2006/relationships/image" Target="../media/image54.jpeg"/><Relationship Id="rId14" Type="http://schemas.openxmlformats.org/officeDocument/2006/relationships/hyperlink" Target="http://www.narl.org.t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18" Type="http://schemas.openxmlformats.org/officeDocument/2006/relationships/image" Target="../media/image73.jpeg"/><Relationship Id="rId26" Type="http://schemas.openxmlformats.org/officeDocument/2006/relationships/image" Target="../media/image81.jpeg"/><Relationship Id="rId3" Type="http://schemas.openxmlformats.org/officeDocument/2006/relationships/image" Target="../media/image58.jpeg"/><Relationship Id="rId21" Type="http://schemas.openxmlformats.org/officeDocument/2006/relationships/image" Target="../media/image76.jpeg"/><Relationship Id="rId7" Type="http://schemas.openxmlformats.org/officeDocument/2006/relationships/image" Target="../media/image62.jpeg"/><Relationship Id="rId12" Type="http://schemas.openxmlformats.org/officeDocument/2006/relationships/image" Target="../media/image67.jpeg"/><Relationship Id="rId17" Type="http://schemas.openxmlformats.org/officeDocument/2006/relationships/image" Target="../media/image72.jpeg"/><Relationship Id="rId25" Type="http://schemas.openxmlformats.org/officeDocument/2006/relationships/image" Target="../media/image80.jpeg"/><Relationship Id="rId2" Type="http://schemas.openxmlformats.org/officeDocument/2006/relationships/notesSlide" Target="../notesSlides/notesSlide17.xml"/><Relationship Id="rId16" Type="http://schemas.openxmlformats.org/officeDocument/2006/relationships/image" Target="../media/image71.jpeg"/><Relationship Id="rId20" Type="http://schemas.openxmlformats.org/officeDocument/2006/relationships/image" Target="../media/image75.jpeg"/><Relationship Id="rId29" Type="http://schemas.openxmlformats.org/officeDocument/2006/relationships/image" Target="../media/image84.jpeg"/><Relationship Id="rId1" Type="http://schemas.openxmlformats.org/officeDocument/2006/relationships/slideLayout" Target="../slideLayouts/slideLayout13.xml"/><Relationship Id="rId6" Type="http://schemas.openxmlformats.org/officeDocument/2006/relationships/image" Target="../media/image61.jpeg"/><Relationship Id="rId11" Type="http://schemas.openxmlformats.org/officeDocument/2006/relationships/image" Target="../media/image66.jpeg"/><Relationship Id="rId24" Type="http://schemas.openxmlformats.org/officeDocument/2006/relationships/image" Target="../media/image79.jpeg"/><Relationship Id="rId5" Type="http://schemas.openxmlformats.org/officeDocument/2006/relationships/image" Target="../media/image60.jpeg"/><Relationship Id="rId15" Type="http://schemas.openxmlformats.org/officeDocument/2006/relationships/image" Target="../media/image70.jpeg"/><Relationship Id="rId23" Type="http://schemas.openxmlformats.org/officeDocument/2006/relationships/image" Target="../media/image78.jpeg"/><Relationship Id="rId28" Type="http://schemas.openxmlformats.org/officeDocument/2006/relationships/image" Target="../media/image83.jpeg"/><Relationship Id="rId10" Type="http://schemas.openxmlformats.org/officeDocument/2006/relationships/image" Target="../media/image65.jpeg"/><Relationship Id="rId19" Type="http://schemas.openxmlformats.org/officeDocument/2006/relationships/image" Target="../media/image74.jpeg"/><Relationship Id="rId31" Type="http://schemas.openxmlformats.org/officeDocument/2006/relationships/image" Target="../media/image86.jpeg"/><Relationship Id="rId4" Type="http://schemas.openxmlformats.org/officeDocument/2006/relationships/image" Target="../media/image59.jpeg"/><Relationship Id="rId9" Type="http://schemas.openxmlformats.org/officeDocument/2006/relationships/image" Target="../media/image64.jpeg"/><Relationship Id="rId14" Type="http://schemas.openxmlformats.org/officeDocument/2006/relationships/image" Target="../media/image69.jpeg"/><Relationship Id="rId22" Type="http://schemas.openxmlformats.org/officeDocument/2006/relationships/image" Target="../media/image77.jpeg"/><Relationship Id="rId27" Type="http://schemas.openxmlformats.org/officeDocument/2006/relationships/image" Target="../media/image82.jpeg"/><Relationship Id="rId30" Type="http://schemas.openxmlformats.org/officeDocument/2006/relationships/image" Target="../media/image8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image" Target="../media/image89.jpeg"/></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93.jpeg"/><Relationship Id="rId5" Type="http://schemas.openxmlformats.org/officeDocument/2006/relationships/image" Target="../media/image92.gif"/><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0.jpeg"/><Relationship Id="rId5" Type="http://schemas.openxmlformats.org/officeDocument/2006/relationships/image" Target="../media/image9.emf"/><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www.aist.go.jp/index_en.html" TargetMode="External"/><Relationship Id="rId5" Type="http://schemas.openxmlformats.org/officeDocument/2006/relationships/image" Target="../media/image12.jpeg"/><Relationship Id="rId4" Type="http://schemas.openxmlformats.org/officeDocument/2006/relationships/hyperlink" Target="http://goc.pragma-grid.net/wiki/index.php/VC-replication-3"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png"/><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Progress Since PRAGMA 18</a:t>
            </a:r>
            <a:endParaRPr lang="en-US" dirty="0"/>
          </a:p>
        </p:txBody>
      </p:sp>
      <p:sp>
        <p:nvSpPr>
          <p:cNvPr id="3" name="Subtitle 2"/>
          <p:cNvSpPr>
            <a:spLocks noGrp="1"/>
          </p:cNvSpPr>
          <p:nvPr>
            <p:ph type="subTitle" idx="1"/>
          </p:nvPr>
        </p:nvSpPr>
        <p:spPr/>
        <p:txBody>
          <a:bodyPr/>
          <a:lstStyle/>
          <a:p>
            <a:r>
              <a:rPr lang="en-US" dirty="0" smtClean="0"/>
              <a:t>Planning for PRAGMA’s Future</a:t>
            </a:r>
          </a:p>
          <a:p>
            <a:r>
              <a:rPr lang="en-US" dirty="0" smtClean="0"/>
              <a:t>PRAGMA 19</a:t>
            </a:r>
          </a:p>
          <a:p>
            <a:r>
              <a:rPr lang="en-US" dirty="0" smtClean="0"/>
              <a:t>13 – 15 September 2010</a:t>
            </a:r>
            <a:endParaRPr lang="en-US" dirty="0"/>
          </a:p>
        </p:txBody>
      </p:sp>
      <p:pic>
        <p:nvPicPr>
          <p:cNvPr id="4" name="Picture 1029" descr="PRAGMA-large2.jpg                                              00243736&#10;Matthews 1                     ABA78158:"/>
          <p:cNvPicPr>
            <a:picLocks noChangeAspect="1" noChangeArrowheads="1"/>
          </p:cNvPicPr>
          <p:nvPr/>
        </p:nvPicPr>
        <p:blipFill>
          <a:blip r:embed="rId2" cstate="print"/>
          <a:srcRect/>
          <a:stretch>
            <a:fillRect/>
          </a:stretch>
        </p:blipFill>
        <p:spPr bwMode="auto">
          <a:xfrm>
            <a:off x="7467600" y="5559123"/>
            <a:ext cx="1676400" cy="1298877"/>
          </a:xfrm>
          <a:prstGeom prst="rect">
            <a:avLst/>
          </a:prstGeom>
          <a:noFill/>
          <a:ln w="9525">
            <a:noFill/>
            <a:miter lim="800000"/>
            <a:headEnd/>
            <a:tailEnd/>
          </a:ln>
        </p:spPr>
      </p:pic>
      <p:pic>
        <p:nvPicPr>
          <p:cNvPr id="67586" name="Picture 2" descr="http://pragma19.pragma-grid.net/dct/sites/site130/bannerLoc/BkzMqDWyqLnZBZo/images/vqjtyPnb_Left.jpg"/>
          <p:cNvPicPr>
            <a:picLocks noChangeAspect="1" noChangeArrowheads="1"/>
          </p:cNvPicPr>
          <p:nvPr/>
        </p:nvPicPr>
        <p:blipFill>
          <a:blip r:embed="rId3" cstate="print"/>
          <a:srcRect/>
          <a:stretch>
            <a:fillRect/>
          </a:stretch>
        </p:blipFill>
        <p:spPr bwMode="auto">
          <a:xfrm>
            <a:off x="0" y="1"/>
            <a:ext cx="9187633" cy="22098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381000" y="274638"/>
            <a:ext cx="8458200" cy="1325562"/>
          </a:xfrm>
        </p:spPr>
        <p:txBody>
          <a:bodyPr/>
          <a:lstStyle/>
          <a:p>
            <a:r>
              <a:rPr lang="en-US" dirty="0" smtClean="0"/>
              <a:t/>
            </a:r>
            <a:br>
              <a:rPr lang="en-US" dirty="0" smtClean="0"/>
            </a:br>
            <a:r>
              <a:rPr lang="en-US" sz="3200" dirty="0" smtClean="0">
                <a:solidFill>
                  <a:srgbClr val="454082"/>
                </a:solidFill>
                <a:cs typeface="Arial" pitchFamily="34" charset="0"/>
              </a:rPr>
              <a:t>GLEON: revolutionizing understanding of aquatic ecosystems through an international grassroots network of people, data, and lake observatories  </a:t>
            </a:r>
            <a:br>
              <a:rPr lang="en-US" sz="3200" dirty="0" smtClean="0">
                <a:solidFill>
                  <a:srgbClr val="454082"/>
                </a:solidFill>
                <a:cs typeface="Arial" pitchFamily="34" charset="0"/>
              </a:rPr>
            </a:br>
            <a:endParaRPr lang="en-US" dirty="0" smtClean="0">
              <a:solidFill>
                <a:srgbClr val="454082"/>
              </a:solidFill>
            </a:endParaRPr>
          </a:p>
        </p:txBody>
      </p:sp>
      <p:sp>
        <p:nvSpPr>
          <p:cNvPr id="45060" name="TextBox 4"/>
          <p:cNvSpPr txBox="1">
            <a:spLocks noChangeArrowheads="1"/>
          </p:cNvSpPr>
          <p:nvPr/>
        </p:nvSpPr>
        <p:spPr bwMode="auto">
          <a:xfrm>
            <a:off x="2252366" y="5867400"/>
            <a:ext cx="4809330" cy="830997"/>
          </a:xfrm>
          <a:prstGeom prst="rect">
            <a:avLst/>
          </a:prstGeom>
          <a:noFill/>
          <a:ln w="9525">
            <a:noFill/>
            <a:miter lim="800000"/>
            <a:headEnd/>
            <a:tailEnd/>
          </a:ln>
        </p:spPr>
        <p:txBody>
          <a:bodyPr wrap="none">
            <a:spAutoFit/>
          </a:bodyPr>
          <a:lstStyle/>
          <a:p>
            <a:pPr algn="ctr"/>
            <a:r>
              <a:rPr lang="en-US" sz="2400" dirty="0" smtClean="0"/>
              <a:t>28 </a:t>
            </a:r>
            <a:r>
              <a:rPr lang="en-US" sz="2400" dirty="0"/>
              <a:t>Site Members (sites shown)</a:t>
            </a:r>
          </a:p>
          <a:p>
            <a:pPr algn="ctr"/>
            <a:r>
              <a:rPr lang="en-US" sz="2400" dirty="0" smtClean="0"/>
              <a:t>208 </a:t>
            </a:r>
            <a:r>
              <a:rPr lang="en-US" sz="2400" dirty="0"/>
              <a:t>Individual </a:t>
            </a:r>
            <a:r>
              <a:rPr lang="en-US" sz="2400" dirty="0" smtClean="0"/>
              <a:t>Members (5Sep10)</a:t>
            </a:r>
            <a:endParaRPr lang="en-US" sz="2400" dirty="0"/>
          </a:p>
        </p:txBody>
      </p:sp>
      <p:pic>
        <p:nvPicPr>
          <p:cNvPr id="6" name="Picture 2"/>
          <p:cNvPicPr>
            <a:picLocks noGrp="1" noChangeAspect="1" noChangeArrowheads="1"/>
          </p:cNvPicPr>
          <p:nvPr>
            <p:ph idx="1"/>
          </p:nvPr>
        </p:nvPicPr>
        <p:blipFill>
          <a:blip r:embed="rId3" cstate="print"/>
          <a:srcRect l="1989" t="23571" r="1989" b="5717"/>
          <a:stretch>
            <a:fillRect/>
          </a:stretch>
        </p:blipFill>
        <p:spPr bwMode="auto">
          <a:xfrm>
            <a:off x="457200" y="1853625"/>
            <a:ext cx="8229600" cy="4019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
            <a:ext cx="7924800" cy="1173162"/>
          </a:xfrm>
        </p:spPr>
        <p:txBody>
          <a:bodyPr/>
          <a:lstStyle/>
          <a:p>
            <a:r>
              <a:rPr lang="en-US" dirty="0" smtClean="0"/>
              <a:t>GLEON 10 Meeting</a:t>
            </a:r>
            <a:br>
              <a:rPr lang="en-US" dirty="0" smtClean="0"/>
            </a:br>
            <a:r>
              <a:rPr lang="en-US" dirty="0" smtClean="0"/>
              <a:t>Torres, RS Brazil  May 2010</a:t>
            </a:r>
            <a:endParaRPr lang="en-US" dirty="0"/>
          </a:p>
        </p:txBody>
      </p:sp>
      <p:sp>
        <p:nvSpPr>
          <p:cNvPr id="3" name="Content Placeholder 2"/>
          <p:cNvSpPr>
            <a:spLocks noGrp="1"/>
          </p:cNvSpPr>
          <p:nvPr>
            <p:ph idx="1"/>
          </p:nvPr>
        </p:nvSpPr>
        <p:spPr/>
        <p:txBody>
          <a:bodyPr/>
          <a:lstStyle/>
          <a:p>
            <a:endParaRPr lang="en-US" dirty="0"/>
          </a:p>
        </p:txBody>
      </p:sp>
      <p:pic>
        <p:nvPicPr>
          <p:cNvPr id="98306" name="Picture 2" descr="GLEON10GroupPhoto_Small.JPG"/>
          <p:cNvPicPr>
            <a:picLocks noChangeAspect="1" noChangeArrowheads="1"/>
          </p:cNvPicPr>
          <p:nvPr/>
        </p:nvPicPr>
        <p:blipFill>
          <a:blip r:embed="rId3" cstate="print"/>
          <a:srcRect t="16707" b="11622"/>
          <a:stretch>
            <a:fillRect/>
          </a:stretch>
        </p:blipFill>
        <p:spPr bwMode="auto">
          <a:xfrm>
            <a:off x="4188426" y="3962400"/>
            <a:ext cx="4955574" cy="2667000"/>
          </a:xfrm>
          <a:prstGeom prst="rect">
            <a:avLst/>
          </a:prstGeom>
          <a:noFill/>
        </p:spPr>
      </p:pic>
      <p:pic>
        <p:nvPicPr>
          <p:cNvPr id="98308" name="Picture 4" descr="website_photo.jpg"/>
          <p:cNvPicPr>
            <a:picLocks noChangeAspect="1" noChangeArrowheads="1"/>
          </p:cNvPicPr>
          <p:nvPr/>
        </p:nvPicPr>
        <p:blipFill>
          <a:blip r:embed="rId4" cstate="print"/>
          <a:srcRect/>
          <a:stretch>
            <a:fillRect/>
          </a:stretch>
        </p:blipFill>
        <p:spPr bwMode="auto">
          <a:xfrm>
            <a:off x="4343400" y="1447800"/>
            <a:ext cx="4754370" cy="2438400"/>
          </a:xfrm>
          <a:prstGeom prst="rect">
            <a:avLst/>
          </a:prstGeom>
          <a:noFill/>
        </p:spPr>
      </p:pic>
      <p:pic>
        <p:nvPicPr>
          <p:cNvPr id="98309" name="Picture 5" descr="E:\PARZBERG\My Documents\My Picture\2010 May - Aug\GLEON 10 Brazil\P1010094.JPG"/>
          <p:cNvPicPr>
            <a:picLocks noChangeAspect="1" noChangeArrowheads="1"/>
          </p:cNvPicPr>
          <p:nvPr/>
        </p:nvPicPr>
        <p:blipFill>
          <a:blip r:embed="rId5" cstate="print"/>
          <a:srcRect/>
          <a:stretch>
            <a:fillRect/>
          </a:stretch>
        </p:blipFill>
        <p:spPr bwMode="auto">
          <a:xfrm>
            <a:off x="0" y="1203960"/>
            <a:ext cx="4240530" cy="565404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85800" y="857232"/>
            <a:ext cx="7772400" cy="1143000"/>
          </a:xfrm>
        </p:spPr>
        <p:txBody>
          <a:bodyPr/>
          <a:lstStyle/>
          <a:p>
            <a:r>
              <a:rPr lang="en-US" altLang="ja-JP" sz="4800" dirty="0" smtClean="0"/>
              <a:t>Routine Use of GEO Science Infrastructure in PRAGMA</a:t>
            </a:r>
          </a:p>
        </p:txBody>
      </p:sp>
      <p:sp>
        <p:nvSpPr>
          <p:cNvPr id="14339" name="Rectangle 3"/>
          <p:cNvSpPr>
            <a:spLocks noGrp="1" noChangeArrowheads="1"/>
          </p:cNvSpPr>
          <p:nvPr>
            <p:ph type="subTitle" idx="1"/>
          </p:nvPr>
        </p:nvSpPr>
        <p:spPr>
          <a:xfrm>
            <a:off x="0" y="2571744"/>
            <a:ext cx="9144000" cy="1752600"/>
          </a:xfrm>
        </p:spPr>
        <p:txBody>
          <a:bodyPr/>
          <a:lstStyle/>
          <a:p>
            <a:r>
              <a:rPr lang="en-US" altLang="ja-JP" sz="2800" u="sng" dirty="0" smtClean="0"/>
              <a:t>Yoshio Tanaka</a:t>
            </a:r>
            <a:r>
              <a:rPr lang="en-US" altLang="ja-JP" sz="2800" dirty="0" smtClean="0"/>
              <a:t>, </a:t>
            </a:r>
            <a:r>
              <a:rPr lang="en-US" altLang="ja-JP" sz="2800" dirty="0" err="1" smtClean="0"/>
              <a:t>Ryosuke</a:t>
            </a:r>
            <a:r>
              <a:rPr lang="en-US" altLang="ja-JP" sz="2800" dirty="0" smtClean="0"/>
              <a:t> Nakamura, </a:t>
            </a:r>
            <a:r>
              <a:rPr lang="en-US" altLang="ja-JP" sz="2800" dirty="0" err="1" smtClean="0"/>
              <a:t>Sarawut</a:t>
            </a:r>
            <a:r>
              <a:rPr lang="en-US" altLang="ja-JP" sz="2800" dirty="0" smtClean="0"/>
              <a:t> </a:t>
            </a:r>
            <a:r>
              <a:rPr lang="en-US" altLang="ja-JP" sz="2800" dirty="0" err="1" smtClean="0"/>
              <a:t>Ninsawat</a:t>
            </a:r>
            <a:r>
              <a:rPr lang="en-US" altLang="ja-JP" sz="2800" dirty="0" smtClean="0"/>
              <a:t>, </a:t>
            </a:r>
            <a:r>
              <a:rPr lang="en-US" altLang="ja-JP" sz="2800" dirty="0" err="1" smtClean="0"/>
              <a:t>Naotaka</a:t>
            </a:r>
            <a:r>
              <a:rPr lang="en-US" altLang="ja-JP" sz="2800" dirty="0" smtClean="0"/>
              <a:t> Yamamoto, Satoshi </a:t>
            </a:r>
            <a:r>
              <a:rPr lang="en-US" altLang="ja-JP" sz="2800" dirty="0" err="1" smtClean="0"/>
              <a:t>Sekiguchi</a:t>
            </a:r>
            <a:r>
              <a:rPr lang="en-US" altLang="ja-JP" sz="2800" dirty="0" smtClean="0"/>
              <a:t> (AIST, Japan)</a:t>
            </a:r>
          </a:p>
          <a:p>
            <a:r>
              <a:rPr lang="en-US" altLang="ja-JP" sz="2800" dirty="0" smtClean="0"/>
              <a:t>Bo Cheng (NSPO, Taiwan), Franz Cheng (NARL, Taiwan)</a:t>
            </a:r>
          </a:p>
          <a:p>
            <a:r>
              <a:rPr lang="en-US" altLang="ja-JP" sz="2800" dirty="0" smtClean="0"/>
              <a:t>Cindy </a:t>
            </a:r>
            <a:r>
              <a:rPr lang="en-US" altLang="ja-JP" sz="2800" dirty="0" err="1" smtClean="0"/>
              <a:t>Zheng</a:t>
            </a:r>
            <a:r>
              <a:rPr lang="en-US" altLang="ja-JP" sz="2800" dirty="0" smtClean="0"/>
              <a:t> (SDSC, USA)</a:t>
            </a:r>
            <a:endParaRPr lang="ja-JP" altLang="en-US" sz="2800" dirty="0" smtClean="0"/>
          </a:p>
        </p:txBody>
      </p:sp>
      <p:sp>
        <p:nvSpPr>
          <p:cNvPr id="4" name="テキスト ボックス 3"/>
          <p:cNvSpPr txBox="1"/>
          <p:nvPr/>
        </p:nvSpPr>
        <p:spPr>
          <a:xfrm>
            <a:off x="1071538" y="5072074"/>
            <a:ext cx="7539062" cy="646331"/>
          </a:xfrm>
          <a:prstGeom prst="rect">
            <a:avLst/>
          </a:prstGeom>
          <a:noFill/>
          <a:ln>
            <a:solidFill>
              <a:schemeClr val="tx1"/>
            </a:solidFill>
          </a:ln>
        </p:spPr>
        <p:txBody>
          <a:bodyPr wrap="square" rtlCol="0">
            <a:spAutoFit/>
          </a:bodyPr>
          <a:lstStyle/>
          <a:p>
            <a:r>
              <a:rPr kumimoji="1" lang="en-US" altLang="ja-JP" sz="3600" dirty="0" smtClean="0"/>
              <a:t>Are you interested in Satellite Data?</a:t>
            </a:r>
            <a:endParaRPr kumimoji="1" lang="ja-JP" altLang="en-US" sz="3600" dirty="0"/>
          </a:p>
        </p:txBody>
      </p:sp>
      <p:sp>
        <p:nvSpPr>
          <p:cNvPr id="5" name="TextBox 4"/>
          <p:cNvSpPr txBox="1"/>
          <p:nvPr/>
        </p:nvSpPr>
        <p:spPr>
          <a:xfrm>
            <a:off x="5930520" y="5943600"/>
            <a:ext cx="2527680" cy="923330"/>
          </a:xfrm>
          <a:prstGeom prst="rect">
            <a:avLst/>
          </a:prstGeom>
          <a:noFill/>
        </p:spPr>
        <p:txBody>
          <a:bodyPr wrap="none" rtlCol="0">
            <a:spAutoFit/>
          </a:bodyPr>
          <a:lstStyle/>
          <a:p>
            <a:r>
              <a:rPr lang="en-US" dirty="0" smtClean="0"/>
              <a:t>Source: Yoshio Tanaka</a:t>
            </a:r>
          </a:p>
          <a:p>
            <a:r>
              <a:rPr lang="en-US" dirty="0" smtClean="0"/>
              <a:t>GLEON 10 Meeting</a:t>
            </a:r>
          </a:p>
          <a:p>
            <a:r>
              <a:rPr lang="en-US" dirty="0" smtClean="0"/>
              <a:t>May 2010, Brazil</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図 1" descr="2007.png"/>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18435" name="図 4" descr="rotorua_400.jpg"/>
          <p:cNvPicPr>
            <a:picLocks noChangeAspect="1"/>
          </p:cNvPicPr>
          <p:nvPr/>
        </p:nvPicPr>
        <p:blipFill>
          <a:blip r:embed="rId3" cstate="print"/>
          <a:srcRect/>
          <a:stretch>
            <a:fillRect/>
          </a:stretch>
        </p:blipFill>
        <p:spPr bwMode="auto">
          <a:xfrm>
            <a:off x="457200" y="4419600"/>
            <a:ext cx="2743200" cy="2057400"/>
          </a:xfrm>
          <a:prstGeom prst="rect">
            <a:avLst/>
          </a:prstGeom>
          <a:noFill/>
          <a:ln w="9525">
            <a:noFill/>
            <a:miter lim="800000"/>
            <a:headEnd/>
            <a:tailEnd/>
          </a:ln>
        </p:spPr>
      </p:pic>
      <p:cxnSp>
        <p:nvCxnSpPr>
          <p:cNvPr id="5" name="直線矢印コネクタ 4"/>
          <p:cNvCxnSpPr>
            <a:cxnSpLocks noChangeShapeType="1"/>
          </p:cNvCxnSpPr>
          <p:nvPr/>
        </p:nvCxnSpPr>
        <p:spPr bwMode="auto">
          <a:xfrm rot="5400000" flipH="1" flipV="1">
            <a:off x="2590800" y="3657600"/>
            <a:ext cx="1066800" cy="1066800"/>
          </a:xfrm>
          <a:prstGeom prst="straightConnector1">
            <a:avLst/>
          </a:prstGeom>
          <a:noFill/>
          <a:ln w="57150">
            <a:solidFill>
              <a:schemeClr val="bg1"/>
            </a:solidFill>
            <a:round/>
            <a:headEnd/>
            <a:tailEnd type="arrow" w="med" len="med"/>
          </a:ln>
          <a:effectLst>
            <a:outerShdw dist="20000" dir="5400000" rotWithShape="0">
              <a:srgbClr val="808080">
                <a:alpha val="37999"/>
              </a:srgbClr>
            </a:outerShdw>
          </a:effectLst>
        </p:spPr>
      </p:cxnSp>
      <p:sp>
        <p:nvSpPr>
          <p:cNvPr id="6" name="TextBox 5"/>
          <p:cNvSpPr txBox="1"/>
          <p:nvPr/>
        </p:nvSpPr>
        <p:spPr>
          <a:xfrm>
            <a:off x="6400800" y="6400800"/>
            <a:ext cx="2527680" cy="369332"/>
          </a:xfrm>
          <a:prstGeom prst="rect">
            <a:avLst/>
          </a:prstGeom>
          <a:noFill/>
        </p:spPr>
        <p:txBody>
          <a:bodyPr wrap="none" rtlCol="0">
            <a:spAutoFit/>
          </a:bodyPr>
          <a:lstStyle/>
          <a:p>
            <a:r>
              <a:rPr lang="en-US" dirty="0" smtClean="0"/>
              <a:t>Source: Yoshio Tanaka</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6"/>
          <p:cNvGrpSpPr>
            <a:grpSpLocks/>
          </p:cNvGrpSpPr>
          <p:nvPr/>
        </p:nvGrpSpPr>
        <p:grpSpPr bwMode="auto">
          <a:xfrm>
            <a:off x="463550" y="928688"/>
            <a:ext cx="8355013" cy="5197475"/>
            <a:chOff x="177800" y="146050"/>
            <a:chExt cx="8846110" cy="6628385"/>
          </a:xfrm>
        </p:grpSpPr>
        <p:sp>
          <p:nvSpPr>
            <p:cNvPr id="19465" name="右矢印 38"/>
            <p:cNvSpPr>
              <a:spLocks noChangeArrowheads="1"/>
            </p:cNvSpPr>
            <p:nvPr/>
          </p:nvSpPr>
          <p:spPr bwMode="auto">
            <a:xfrm>
              <a:off x="1295400" y="5486400"/>
              <a:ext cx="3276600" cy="533400"/>
            </a:xfrm>
            <a:prstGeom prst="rightArrow">
              <a:avLst>
                <a:gd name="adj1" fmla="val 50000"/>
                <a:gd name="adj2" fmla="val 49996"/>
              </a:avLst>
            </a:prstGeom>
            <a:solidFill>
              <a:schemeClr val="accent1">
                <a:alpha val="43921"/>
              </a:schemeClr>
            </a:solidFill>
            <a:ln w="9525">
              <a:solidFill>
                <a:schemeClr val="tx1"/>
              </a:solidFill>
              <a:round/>
              <a:headEnd/>
              <a:tailEnd/>
            </a:ln>
          </p:spPr>
          <p:txBody>
            <a:bodyPr/>
            <a:lstStyle/>
            <a:p>
              <a:endParaRPr lang="ja-JP" altLang="en-US">
                <a:latin typeface="Calibri" charset="0"/>
              </a:endParaRPr>
            </a:p>
          </p:txBody>
        </p:sp>
        <p:sp>
          <p:nvSpPr>
            <p:cNvPr id="67" name="曲折矢印 66"/>
            <p:cNvSpPr/>
            <p:nvPr/>
          </p:nvSpPr>
          <p:spPr bwMode="auto">
            <a:xfrm rot="10800000" flipH="1">
              <a:off x="2107371" y="1974220"/>
              <a:ext cx="3581809" cy="4800215"/>
            </a:xfrm>
            <a:prstGeom prst="bentArrow">
              <a:avLst>
                <a:gd name="adj1" fmla="val 9359"/>
                <a:gd name="adj2" fmla="val 11582"/>
                <a:gd name="adj3" fmla="val 8165"/>
                <a:gd name="adj4" fmla="val 33906"/>
              </a:avLst>
            </a:prstGeom>
            <a:solidFill>
              <a:schemeClr val="accent1">
                <a:alpha val="34000"/>
              </a:schemeClr>
            </a:solidFill>
            <a:ln w="9525" cap="flat" cmpd="sng" algn="ctr">
              <a:solidFill>
                <a:schemeClr val="tx1"/>
              </a:solidFill>
              <a:prstDash val="solid"/>
              <a:round/>
              <a:headEnd type="none" w="med" len="med"/>
              <a:tailEnd type="none" w="med" len="med"/>
            </a:ln>
            <a:effectLst/>
          </p:spPr>
          <p:txBody>
            <a:bodyPr/>
            <a:lstStyle/>
            <a:p>
              <a:endParaRPr lang="ja-JP" altLang="en-US">
                <a:latin typeface="Arial" charset="0"/>
                <a:ea typeface="ＭＳ Ｐゴシック" charset="-128"/>
              </a:endParaRPr>
            </a:p>
          </p:txBody>
        </p:sp>
        <p:pic>
          <p:nvPicPr>
            <p:cNvPr id="19467" name="Picture 4" descr="Rotorua lakes Chl a 24"/>
            <p:cNvPicPr>
              <a:picLocks noChangeAspect="1" noChangeArrowheads="1"/>
            </p:cNvPicPr>
            <p:nvPr/>
          </p:nvPicPr>
          <p:blipFill>
            <a:blip r:embed="rId3" cstate="print"/>
            <a:srcRect/>
            <a:stretch>
              <a:fillRect/>
            </a:stretch>
          </p:blipFill>
          <p:spPr bwMode="auto">
            <a:xfrm>
              <a:off x="4648200" y="244475"/>
              <a:ext cx="4267200" cy="3016250"/>
            </a:xfrm>
            <a:prstGeom prst="rect">
              <a:avLst/>
            </a:prstGeom>
            <a:noFill/>
            <a:ln w="9525">
              <a:noFill/>
              <a:miter lim="800000"/>
              <a:headEnd/>
              <a:tailEnd/>
            </a:ln>
          </p:spPr>
        </p:pic>
        <p:graphicFrame>
          <p:nvGraphicFramePr>
            <p:cNvPr id="37" name="Chart 6"/>
            <p:cNvGraphicFramePr>
              <a:graphicFrameLocks/>
            </p:cNvGraphicFramePr>
            <p:nvPr/>
          </p:nvGraphicFramePr>
          <p:xfrm>
            <a:off x="4528110" y="3334719"/>
            <a:ext cx="4495800" cy="3276599"/>
          </p:xfrm>
          <a:graphic>
            <a:graphicData uri="http://schemas.openxmlformats.org/drawingml/2006/chart">
              <c:chart xmlns:c="http://schemas.openxmlformats.org/drawingml/2006/chart" xmlns:r="http://schemas.openxmlformats.org/officeDocument/2006/relationships" r:id="rId4"/>
            </a:graphicData>
          </a:graphic>
        </p:graphicFrame>
        <p:pic>
          <p:nvPicPr>
            <p:cNvPr id="19469" name="Picture 36" descr="businessman2"/>
            <p:cNvPicPr>
              <a:picLocks noChangeAspect="1" noChangeArrowheads="1"/>
            </p:cNvPicPr>
            <p:nvPr/>
          </p:nvPicPr>
          <p:blipFill>
            <a:blip r:embed="rId5" cstate="print"/>
            <a:srcRect/>
            <a:stretch>
              <a:fillRect/>
            </a:stretch>
          </p:blipFill>
          <p:spPr bwMode="auto">
            <a:xfrm>
              <a:off x="8158971" y="1099614"/>
              <a:ext cx="609600" cy="685800"/>
            </a:xfrm>
            <a:prstGeom prst="rect">
              <a:avLst/>
            </a:prstGeom>
            <a:noFill/>
            <a:ln w="9525">
              <a:noFill/>
              <a:miter lim="800000"/>
              <a:headEnd/>
              <a:tailEnd/>
            </a:ln>
          </p:spPr>
        </p:pic>
        <p:pic>
          <p:nvPicPr>
            <p:cNvPr id="19470" name="Picture 6"/>
            <p:cNvPicPr>
              <a:picLocks noChangeAspect="1" noChangeArrowheads="1"/>
            </p:cNvPicPr>
            <p:nvPr/>
          </p:nvPicPr>
          <p:blipFill>
            <a:blip r:embed="rId6" cstate="print"/>
            <a:srcRect/>
            <a:stretch>
              <a:fillRect/>
            </a:stretch>
          </p:blipFill>
          <p:spPr bwMode="auto">
            <a:xfrm>
              <a:off x="1249363" y="146050"/>
              <a:ext cx="2439987" cy="1841500"/>
            </a:xfrm>
            <a:prstGeom prst="rect">
              <a:avLst/>
            </a:prstGeom>
            <a:noFill/>
            <a:ln w="9525">
              <a:noFill/>
              <a:miter lim="800000"/>
              <a:headEnd/>
              <a:tailEnd/>
            </a:ln>
          </p:spPr>
        </p:pic>
        <p:pic>
          <p:nvPicPr>
            <p:cNvPr id="19471" name="Picture 2"/>
            <p:cNvPicPr>
              <a:picLocks noChangeAspect="1" noChangeArrowheads="1"/>
            </p:cNvPicPr>
            <p:nvPr/>
          </p:nvPicPr>
          <p:blipFill>
            <a:blip r:embed="rId7" cstate="print"/>
            <a:srcRect/>
            <a:stretch>
              <a:fillRect/>
            </a:stretch>
          </p:blipFill>
          <p:spPr bwMode="auto">
            <a:xfrm>
              <a:off x="304800" y="2286000"/>
              <a:ext cx="4137025" cy="3048000"/>
            </a:xfrm>
            <a:prstGeom prst="rect">
              <a:avLst/>
            </a:prstGeom>
            <a:solidFill>
              <a:srgbClr val="FFFFFF"/>
            </a:solidFill>
            <a:ln w="9525">
              <a:noFill/>
              <a:miter lim="800000"/>
              <a:headEnd/>
              <a:tailEnd/>
            </a:ln>
          </p:spPr>
        </p:pic>
        <p:sp>
          <p:nvSpPr>
            <p:cNvPr id="19472" name="Line 39"/>
            <p:cNvSpPr>
              <a:spLocks noChangeShapeType="1"/>
            </p:cNvSpPr>
            <p:nvPr/>
          </p:nvSpPr>
          <p:spPr bwMode="auto">
            <a:xfrm flipV="1">
              <a:off x="838200" y="3581400"/>
              <a:ext cx="457200" cy="1828800"/>
            </a:xfrm>
            <a:prstGeom prst="line">
              <a:avLst/>
            </a:prstGeom>
            <a:noFill/>
            <a:ln w="9525">
              <a:solidFill>
                <a:schemeClr val="tx1"/>
              </a:solidFill>
              <a:round/>
              <a:headEnd/>
              <a:tailEnd type="triangle" w="med" len="med"/>
            </a:ln>
          </p:spPr>
          <p:txBody>
            <a:bodyPr/>
            <a:lstStyle/>
            <a:p>
              <a:endParaRPr lang="ja-JP" altLang="en-US"/>
            </a:p>
          </p:txBody>
        </p:sp>
        <p:cxnSp>
          <p:nvCxnSpPr>
            <p:cNvPr id="19473" name="直線コネクタ 22"/>
            <p:cNvCxnSpPr>
              <a:cxnSpLocks noChangeShapeType="1"/>
            </p:cNvCxnSpPr>
            <p:nvPr/>
          </p:nvCxnSpPr>
          <p:spPr bwMode="auto">
            <a:xfrm rot="10800000" flipV="1">
              <a:off x="381000" y="1219200"/>
              <a:ext cx="1143000" cy="1066800"/>
            </a:xfrm>
            <a:prstGeom prst="line">
              <a:avLst/>
            </a:prstGeom>
            <a:noFill/>
            <a:ln w="9525">
              <a:solidFill>
                <a:schemeClr val="tx1"/>
              </a:solidFill>
              <a:round/>
              <a:headEnd/>
              <a:tailEnd/>
            </a:ln>
          </p:spPr>
        </p:cxnSp>
        <p:cxnSp>
          <p:nvCxnSpPr>
            <p:cNvPr id="19474" name="直線コネクタ 23"/>
            <p:cNvCxnSpPr>
              <a:cxnSpLocks noChangeShapeType="1"/>
            </p:cNvCxnSpPr>
            <p:nvPr/>
          </p:nvCxnSpPr>
          <p:spPr bwMode="auto">
            <a:xfrm rot="16200000" flipH="1">
              <a:off x="3521075" y="1387475"/>
              <a:ext cx="1066800" cy="730250"/>
            </a:xfrm>
            <a:prstGeom prst="line">
              <a:avLst/>
            </a:prstGeom>
            <a:noFill/>
            <a:ln w="9525">
              <a:solidFill>
                <a:schemeClr val="tx1"/>
              </a:solidFill>
              <a:round/>
              <a:headEnd/>
              <a:tailEnd/>
            </a:ln>
          </p:spPr>
        </p:cxnSp>
        <p:pic>
          <p:nvPicPr>
            <p:cNvPr id="19475" name="Picture 3" descr="IMG_0510"/>
            <p:cNvPicPr>
              <a:picLocks noChangeAspect="1" noChangeArrowheads="1"/>
            </p:cNvPicPr>
            <p:nvPr/>
          </p:nvPicPr>
          <p:blipFill>
            <a:blip r:embed="rId8" cstate="print"/>
            <a:srcRect/>
            <a:stretch>
              <a:fillRect/>
            </a:stretch>
          </p:blipFill>
          <p:spPr bwMode="auto">
            <a:xfrm>
              <a:off x="177800" y="4838700"/>
              <a:ext cx="1155700" cy="1638300"/>
            </a:xfrm>
            <a:prstGeom prst="rect">
              <a:avLst/>
            </a:prstGeom>
            <a:noFill/>
            <a:ln w="9525">
              <a:noFill/>
              <a:miter lim="800000"/>
              <a:headEnd/>
              <a:tailEnd/>
            </a:ln>
          </p:spPr>
        </p:pic>
        <p:sp>
          <p:nvSpPr>
            <p:cNvPr id="19476" name="上矢印 40"/>
            <p:cNvSpPr>
              <a:spLocks noChangeArrowheads="1"/>
            </p:cNvSpPr>
            <p:nvPr/>
          </p:nvSpPr>
          <p:spPr bwMode="auto">
            <a:xfrm rot="3209704">
              <a:off x="4324298" y="2612295"/>
              <a:ext cx="583159" cy="1265354"/>
            </a:xfrm>
            <a:prstGeom prst="upArrow">
              <a:avLst>
                <a:gd name="adj1" fmla="val 50000"/>
                <a:gd name="adj2" fmla="val 50037"/>
              </a:avLst>
            </a:prstGeom>
            <a:solidFill>
              <a:schemeClr val="accent1">
                <a:alpha val="56862"/>
              </a:schemeClr>
            </a:solidFill>
            <a:ln w="9525">
              <a:solidFill>
                <a:schemeClr val="tx1"/>
              </a:solidFill>
              <a:round/>
              <a:headEnd/>
              <a:tailEnd/>
            </a:ln>
          </p:spPr>
          <p:txBody>
            <a:bodyPr/>
            <a:lstStyle/>
            <a:p>
              <a:endParaRPr lang="ja-JP" altLang="en-US">
                <a:latin typeface="Calibri" charset="0"/>
              </a:endParaRPr>
            </a:p>
          </p:txBody>
        </p:sp>
      </p:grpSp>
      <p:sp>
        <p:nvSpPr>
          <p:cNvPr id="19459" name="タイトル 1"/>
          <p:cNvSpPr>
            <a:spLocks noGrp="1"/>
          </p:cNvSpPr>
          <p:nvPr>
            <p:ph type="title"/>
          </p:nvPr>
        </p:nvSpPr>
        <p:spPr>
          <a:xfrm>
            <a:off x="0" y="285750"/>
            <a:ext cx="9144000" cy="668338"/>
          </a:xfrm>
        </p:spPr>
        <p:txBody>
          <a:bodyPr/>
          <a:lstStyle/>
          <a:p>
            <a:r>
              <a:rPr lang="en-US" altLang="ja-JP" sz="2800" smtClean="0"/>
              <a:t>Synergy of satellite and field data</a:t>
            </a:r>
            <a:endParaRPr lang="ja-JP" altLang="en-US" sz="2800" smtClean="0"/>
          </a:p>
        </p:txBody>
      </p:sp>
      <p:sp>
        <p:nvSpPr>
          <p:cNvPr id="17" name="角丸四角形 16"/>
          <p:cNvSpPr>
            <a:spLocks noChangeArrowheads="1"/>
          </p:cNvSpPr>
          <p:nvPr/>
        </p:nvSpPr>
        <p:spPr bwMode="auto">
          <a:xfrm>
            <a:off x="1752600" y="5943600"/>
            <a:ext cx="5867400" cy="657225"/>
          </a:xfrm>
          <a:prstGeom prst="roundRect">
            <a:avLst>
              <a:gd name="adj" fmla="val 16667"/>
            </a:avLst>
          </a:prstGeom>
          <a:solidFill>
            <a:srgbClr val="FFCCFF"/>
          </a:solidFill>
          <a:ln w="9525">
            <a:solidFill>
              <a:srgbClr val="FF0000"/>
            </a:solidFill>
            <a:round/>
            <a:headEnd/>
            <a:tailEnd/>
          </a:ln>
          <a:effectLst>
            <a:outerShdw blurRad="63500" dist="23000" dir="5400000" rotWithShape="0">
              <a:srgbClr val="000000">
                <a:alpha val="34999"/>
              </a:srgbClr>
            </a:outerShdw>
          </a:effectLst>
        </p:spPr>
        <p:txBody>
          <a:bodyPr anchor="ctr"/>
          <a:lstStyle/>
          <a:p>
            <a:r>
              <a:rPr lang="en-US" altLang="ja-JP" dirty="0"/>
              <a:t>Accurate water quality map production with GLEON</a:t>
            </a:r>
          </a:p>
        </p:txBody>
      </p:sp>
      <p:sp>
        <p:nvSpPr>
          <p:cNvPr id="19" name="Text Box 31"/>
          <p:cNvSpPr txBox="1">
            <a:spLocks noChangeArrowheads="1"/>
          </p:cNvSpPr>
          <p:nvPr/>
        </p:nvSpPr>
        <p:spPr bwMode="auto">
          <a:xfrm>
            <a:off x="3124200" y="5638800"/>
            <a:ext cx="1955800" cy="231775"/>
          </a:xfrm>
          <a:prstGeom prst="rect">
            <a:avLst/>
          </a:prstGeom>
          <a:noFill/>
          <a:ln w="9525">
            <a:noFill/>
            <a:miter lim="800000"/>
            <a:headEnd/>
            <a:tailEnd/>
          </a:ln>
          <a:effectLst/>
        </p:spPr>
        <p:txBody>
          <a:bodyPr wrap="none" lIns="77400" tIns="38699" rIns="77400" bIns="38699">
            <a:spAutoFit/>
          </a:bodyPr>
          <a:lstStyle/>
          <a:p>
            <a:pPr defTabSz="774700"/>
            <a:r>
              <a:rPr lang="en-US" altLang="ja-JP" sz="1000">
                <a:effectLst>
                  <a:outerShdw blurRad="38100" dist="38100" dir="2700000" algn="tl">
                    <a:srgbClr val="C0C0C0"/>
                  </a:outerShdw>
                </a:effectLst>
                <a:latin typeface="Arial" charset="0"/>
                <a:cs typeface="Arial" charset="0"/>
              </a:rPr>
              <a:t>WPS= Satellite data processing</a:t>
            </a:r>
          </a:p>
        </p:txBody>
      </p:sp>
      <p:sp>
        <p:nvSpPr>
          <p:cNvPr id="18" name="Text Box 25"/>
          <p:cNvSpPr txBox="1">
            <a:spLocks noChangeArrowheads="1"/>
          </p:cNvSpPr>
          <p:nvPr/>
        </p:nvSpPr>
        <p:spPr bwMode="auto">
          <a:xfrm>
            <a:off x="1905000" y="5181600"/>
            <a:ext cx="2057400" cy="263525"/>
          </a:xfrm>
          <a:prstGeom prst="rect">
            <a:avLst/>
          </a:prstGeom>
          <a:solidFill>
            <a:schemeClr val="bg1">
              <a:alpha val="65000"/>
            </a:schemeClr>
          </a:solidFill>
          <a:ln w="9525">
            <a:noFill/>
            <a:miter lim="800000"/>
            <a:headEnd/>
            <a:tailEnd/>
          </a:ln>
          <a:effectLst/>
        </p:spPr>
        <p:txBody>
          <a:bodyPr lIns="77404" tIns="38702" rIns="77404" bIns="38702">
            <a:spAutoFit/>
          </a:bodyPr>
          <a:lstStyle/>
          <a:p>
            <a:pPr defTabSz="919163"/>
            <a:r>
              <a:rPr lang="en-US" altLang="ja-JP" sz="1200">
                <a:effectLst>
                  <a:outerShdw blurRad="38100" dist="38100" dir="2700000" algn="tl">
                    <a:srgbClr val="C0C0C0"/>
                  </a:outerShdw>
                </a:effectLst>
                <a:latin typeface="Arial" charset="0"/>
                <a:cs typeface="Arial" charset="0"/>
              </a:rPr>
              <a:t>SOS=Sensor Net </a:t>
            </a:r>
          </a:p>
        </p:txBody>
      </p:sp>
      <p:sp>
        <p:nvSpPr>
          <p:cNvPr id="19463" name="上矢印 40"/>
          <p:cNvSpPr>
            <a:spLocks noChangeArrowheads="1"/>
          </p:cNvSpPr>
          <p:nvPr/>
        </p:nvSpPr>
        <p:spPr bwMode="auto">
          <a:xfrm>
            <a:off x="8077200" y="2514600"/>
            <a:ext cx="457200" cy="1195388"/>
          </a:xfrm>
          <a:prstGeom prst="upArrow">
            <a:avLst>
              <a:gd name="adj1" fmla="val 50000"/>
              <a:gd name="adj2" fmla="val 50064"/>
            </a:avLst>
          </a:prstGeom>
          <a:solidFill>
            <a:schemeClr val="accent1">
              <a:alpha val="56862"/>
            </a:schemeClr>
          </a:solidFill>
          <a:ln w="9525">
            <a:solidFill>
              <a:schemeClr val="tx1"/>
            </a:solidFill>
            <a:round/>
            <a:headEnd/>
            <a:tailEnd/>
          </a:ln>
        </p:spPr>
        <p:txBody>
          <a:bodyPr/>
          <a:lstStyle/>
          <a:p>
            <a:endParaRPr lang="ja-JP" altLang="en-US">
              <a:latin typeface="Calibri" charset="0"/>
            </a:endParaRPr>
          </a:p>
        </p:txBody>
      </p:sp>
      <p:sp>
        <p:nvSpPr>
          <p:cNvPr id="19464" name="スライド番号プレースホルダ 19"/>
          <p:cNvSpPr>
            <a:spLocks noGrp="1"/>
          </p:cNvSpPr>
          <p:nvPr>
            <p:ph type="sldNum" sz="quarter" idx="12"/>
          </p:nvPr>
        </p:nvSpPr>
        <p:spPr>
          <a:xfrm>
            <a:off x="7010400" y="6575425"/>
            <a:ext cx="2133600" cy="503238"/>
          </a:xfrm>
          <a:noFill/>
        </p:spPr>
        <p:txBody>
          <a:bodyPr/>
          <a:lstStyle/>
          <a:p>
            <a:fld id="{DFAF5CCD-A387-4832-B0F7-1AD3E516C211}" type="slidenum">
              <a:rPr lang="ja-JP" altLang="en-US"/>
              <a:pPr/>
              <a:t>14</a:t>
            </a:fld>
            <a:endParaRPr lang="en-US" altLang="ja-JP"/>
          </a:p>
        </p:txBody>
      </p:sp>
      <p:sp>
        <p:nvSpPr>
          <p:cNvPr id="21" name="TextBox 20"/>
          <p:cNvSpPr txBox="1"/>
          <p:nvPr/>
        </p:nvSpPr>
        <p:spPr>
          <a:xfrm>
            <a:off x="6400800" y="6400800"/>
            <a:ext cx="2527680" cy="369332"/>
          </a:xfrm>
          <a:prstGeom prst="rect">
            <a:avLst/>
          </a:prstGeom>
          <a:noFill/>
        </p:spPr>
        <p:txBody>
          <a:bodyPr wrap="none" rtlCol="0">
            <a:spAutoFit/>
          </a:bodyPr>
          <a:lstStyle/>
          <a:p>
            <a:r>
              <a:rPr lang="en-US" dirty="0" smtClean="0"/>
              <a:t>Source: Yoshio Tanaka</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214290"/>
            <a:ext cx="7772400" cy="857256"/>
          </a:xfrm>
        </p:spPr>
        <p:txBody>
          <a:bodyPr/>
          <a:lstStyle/>
          <a:p>
            <a:r>
              <a:rPr kumimoji="1" lang="en-US" altLang="ja-JP" dirty="0" smtClean="0"/>
              <a:t>How COOL is this demo?</a:t>
            </a:r>
            <a:endParaRPr kumimoji="1" lang="ja-JP" altLang="en-US" dirty="0"/>
          </a:p>
        </p:txBody>
      </p:sp>
      <p:sp>
        <p:nvSpPr>
          <p:cNvPr id="3" name="コンテンツ プレースホルダ 2"/>
          <p:cNvSpPr>
            <a:spLocks noGrp="1"/>
          </p:cNvSpPr>
          <p:nvPr>
            <p:ph idx="1"/>
          </p:nvPr>
        </p:nvSpPr>
        <p:spPr>
          <a:xfrm>
            <a:off x="685800" y="1214422"/>
            <a:ext cx="8101042" cy="5429288"/>
          </a:xfrm>
        </p:spPr>
        <p:txBody>
          <a:bodyPr>
            <a:normAutofit fontScale="92500" lnSpcReduction="20000"/>
          </a:bodyPr>
          <a:lstStyle/>
          <a:p>
            <a:r>
              <a:rPr lang="en-US" altLang="ja-JP" dirty="0" smtClean="0"/>
              <a:t>PRAGMA GEO Science WG has started routine-use of PRAGMA GEO Science Infrastructure which provides services for accessing satellite data including </a:t>
            </a:r>
          </a:p>
          <a:p>
            <a:pPr lvl="1"/>
            <a:r>
              <a:rPr lang="en-US" altLang="ja-JP" dirty="0" smtClean="0"/>
              <a:t>ASTER data provided by AIST, Japan</a:t>
            </a:r>
          </a:p>
          <a:p>
            <a:pPr lvl="1"/>
            <a:r>
              <a:rPr lang="en-US" altLang="ja-JP" dirty="0" smtClean="0"/>
              <a:t>Formosat-2 data provided by NSPO, Taiwan (will be available soon)</a:t>
            </a:r>
          </a:p>
          <a:p>
            <a:r>
              <a:rPr lang="en-US" altLang="ja-JP" dirty="0" smtClean="0"/>
              <a:t>Both ASTER and Formosat-2 data are NOT free data but need access control by Grid security</a:t>
            </a:r>
          </a:p>
          <a:p>
            <a:pPr lvl="1"/>
            <a:r>
              <a:rPr lang="en-US" altLang="ja-JP" dirty="0" smtClean="0"/>
              <a:t>You don’t need to understand the details of underlying security</a:t>
            </a:r>
          </a:p>
          <a:p>
            <a:pPr lvl="1"/>
            <a:r>
              <a:rPr lang="en-US" altLang="ja-JP" dirty="0" smtClean="0"/>
              <a:t>You can access by username/password!</a:t>
            </a:r>
          </a:p>
          <a:p>
            <a:endParaRPr lang="en-US" altLang="ja-JP" dirty="0" smtClean="0"/>
          </a:p>
        </p:txBody>
      </p:sp>
      <p:sp>
        <p:nvSpPr>
          <p:cNvPr id="4" name="TextBox 3"/>
          <p:cNvSpPr txBox="1"/>
          <p:nvPr/>
        </p:nvSpPr>
        <p:spPr>
          <a:xfrm>
            <a:off x="6400800" y="6172200"/>
            <a:ext cx="2527680" cy="646331"/>
          </a:xfrm>
          <a:prstGeom prst="rect">
            <a:avLst/>
          </a:prstGeom>
          <a:noFill/>
        </p:spPr>
        <p:txBody>
          <a:bodyPr wrap="square" rtlCol="0">
            <a:spAutoFit/>
          </a:bodyPr>
          <a:lstStyle/>
          <a:p>
            <a:r>
              <a:rPr lang="en-US" dirty="0" smtClean="0"/>
              <a:t>Source: Yoshio </a:t>
            </a:r>
            <a:r>
              <a:rPr lang="en-US" dirty="0" smtClean="0"/>
              <a:t>Tanaka</a:t>
            </a:r>
          </a:p>
          <a:p>
            <a:r>
              <a:rPr lang="en-US" dirty="0" smtClean="0"/>
              <a:t>May 2010</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9330" name="Picture 2"/>
          <p:cNvPicPr>
            <a:picLocks noChangeAspect="1" noChangeArrowheads="1"/>
          </p:cNvPicPr>
          <p:nvPr/>
        </p:nvPicPr>
        <p:blipFill>
          <a:blip r:embed="rId2" cstate="print"/>
          <a:srcRect l="4375" r="11250" b="9043"/>
          <a:stretch>
            <a:fillRect/>
          </a:stretch>
        </p:blipFill>
        <p:spPr bwMode="auto">
          <a:xfrm>
            <a:off x="1" y="392349"/>
            <a:ext cx="9143999" cy="61608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소양강댐탁수방류항공사진"/>
          <p:cNvPicPr>
            <a:picLocks noGrp="1" noChangeAspect="1" noChangeArrowheads="1"/>
          </p:cNvPicPr>
          <p:nvPr>
            <p:ph idx="1"/>
          </p:nvPr>
        </p:nvPicPr>
        <p:blipFill>
          <a:blip r:embed="rId3" cstate="print"/>
          <a:srcRect l="5826" t="10785" r="3168"/>
          <a:stretch>
            <a:fillRect/>
          </a:stretch>
        </p:blipFill>
        <p:spPr>
          <a:xfrm>
            <a:off x="-36513" y="207963"/>
            <a:ext cx="9180513" cy="6750050"/>
          </a:xfrm>
          <a:noFill/>
        </p:spPr>
      </p:pic>
      <p:pic>
        <p:nvPicPr>
          <p:cNvPr id="73731" name="Picture 3"/>
          <p:cNvPicPr>
            <a:picLocks noChangeAspect="1" noChangeArrowheads="1"/>
          </p:cNvPicPr>
          <p:nvPr/>
        </p:nvPicPr>
        <p:blipFill>
          <a:blip r:embed="rId4" cstate="print"/>
          <a:srcRect l="12569" r="14972"/>
          <a:stretch>
            <a:fillRect/>
          </a:stretch>
        </p:blipFill>
        <p:spPr bwMode="auto">
          <a:xfrm>
            <a:off x="0" y="0"/>
            <a:ext cx="4356100" cy="3673475"/>
          </a:xfrm>
          <a:prstGeom prst="rect">
            <a:avLst/>
          </a:prstGeom>
          <a:noFill/>
          <a:ln w="9525">
            <a:noFill/>
            <a:miter lim="800000"/>
            <a:headEnd/>
            <a:tailEnd/>
          </a:ln>
        </p:spPr>
      </p:pic>
      <p:sp>
        <p:nvSpPr>
          <p:cNvPr id="73732" name="Text Box 4"/>
          <p:cNvSpPr txBox="1">
            <a:spLocks noChangeArrowheads="1"/>
          </p:cNvSpPr>
          <p:nvPr/>
        </p:nvSpPr>
        <p:spPr bwMode="auto">
          <a:xfrm>
            <a:off x="3708400" y="230188"/>
            <a:ext cx="4826000" cy="830262"/>
          </a:xfrm>
          <a:prstGeom prst="rect">
            <a:avLst/>
          </a:prstGeom>
          <a:noFill/>
          <a:ln w="9525" algn="ctr">
            <a:noFill/>
            <a:miter lim="800000"/>
            <a:headEnd/>
            <a:tailEnd/>
          </a:ln>
        </p:spPr>
        <p:txBody>
          <a:bodyPr>
            <a:spAutoFit/>
          </a:bodyPr>
          <a:lstStyle/>
          <a:p>
            <a:pPr algn="ctr" defTabSz="912813" fontAlgn="base">
              <a:spcBef>
                <a:spcPct val="0"/>
              </a:spcBef>
              <a:spcAft>
                <a:spcPct val="0"/>
              </a:spcAft>
            </a:pPr>
            <a:r>
              <a:rPr lang="en-US" altLang="ko-KR" sz="2400" b="1">
                <a:solidFill>
                  <a:prstClr val="white"/>
                </a:solidFill>
                <a:ea typeface="MS Gothic" pitchFamily="49" charset="-128"/>
                <a:cs typeface="Arial" pitchFamily="34" charset="0"/>
              </a:rPr>
              <a:t>A clear lake discharging </a:t>
            </a:r>
          </a:p>
          <a:p>
            <a:pPr algn="ctr" defTabSz="912813" fontAlgn="base">
              <a:spcBef>
                <a:spcPct val="0"/>
              </a:spcBef>
              <a:spcAft>
                <a:spcPct val="0"/>
              </a:spcAft>
            </a:pPr>
            <a:r>
              <a:rPr lang="en-US" altLang="ko-KR" sz="2400" b="1">
                <a:solidFill>
                  <a:prstClr val="white"/>
                </a:solidFill>
                <a:ea typeface="MS Gothic" pitchFamily="49" charset="-128"/>
                <a:cs typeface="Arial" pitchFamily="34" charset="0"/>
              </a:rPr>
              <a:t>turbid water (Lake Soyang)</a:t>
            </a:r>
          </a:p>
        </p:txBody>
      </p:sp>
      <p:sp>
        <p:nvSpPr>
          <p:cNvPr id="73733" name="TextBox 4"/>
          <p:cNvSpPr txBox="1">
            <a:spLocks noChangeArrowheads="1"/>
          </p:cNvSpPr>
          <p:nvPr/>
        </p:nvSpPr>
        <p:spPr bwMode="auto">
          <a:xfrm>
            <a:off x="457200" y="6291263"/>
            <a:ext cx="2222500" cy="338137"/>
          </a:xfrm>
          <a:prstGeom prst="rect">
            <a:avLst/>
          </a:prstGeom>
          <a:noFill/>
          <a:ln w="9525">
            <a:noFill/>
            <a:miter lim="800000"/>
            <a:headEnd/>
            <a:tailEnd/>
          </a:ln>
        </p:spPr>
        <p:txBody>
          <a:bodyPr wrap="none">
            <a:spAutoFit/>
          </a:bodyPr>
          <a:lstStyle/>
          <a:p>
            <a:pPr defTabSz="912813" fontAlgn="base">
              <a:spcBef>
                <a:spcPct val="0"/>
              </a:spcBef>
              <a:spcAft>
                <a:spcPct val="0"/>
              </a:spcAft>
            </a:pPr>
            <a:r>
              <a:rPr lang="en-US" sz="1600" b="1">
                <a:solidFill>
                  <a:prstClr val="white"/>
                </a:solidFill>
                <a:cs typeface="Arial" pitchFamily="34" charset="0"/>
              </a:rPr>
              <a:t>Source: Bomchul Kim</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371600"/>
          </a:xfrm>
        </p:spPr>
        <p:txBody>
          <a:bodyPr/>
          <a:lstStyle/>
          <a:p>
            <a:r>
              <a:rPr lang="en-US" sz="3200" dirty="0" smtClean="0"/>
              <a:t>Korean Lake Ecological Observatory Network (KLEON</a:t>
            </a:r>
            <a:r>
              <a:rPr lang="en-US" dirty="0" smtClean="0"/>
              <a:t>)</a:t>
            </a:r>
            <a:endParaRPr lang="en-US" dirty="0"/>
          </a:p>
        </p:txBody>
      </p:sp>
      <p:sp>
        <p:nvSpPr>
          <p:cNvPr id="3" name="Content Placeholder 2"/>
          <p:cNvSpPr>
            <a:spLocks noGrp="1"/>
          </p:cNvSpPr>
          <p:nvPr>
            <p:ph idx="1"/>
          </p:nvPr>
        </p:nvSpPr>
        <p:spPr>
          <a:xfrm>
            <a:off x="0" y="1371600"/>
            <a:ext cx="9144000" cy="5486400"/>
          </a:xfrm>
        </p:spPr>
        <p:txBody>
          <a:bodyPr/>
          <a:lstStyle/>
          <a:p>
            <a:r>
              <a:rPr lang="en-US" kern="1200" dirty="0" smtClean="0"/>
              <a:t>Installation of </a:t>
            </a:r>
            <a:r>
              <a:rPr lang="en-US" kern="1200" dirty="0" smtClean="0"/>
              <a:t>sensors</a:t>
            </a:r>
          </a:p>
          <a:p>
            <a:pPr lvl="1"/>
            <a:r>
              <a:rPr lang="en-US" kern="1200" dirty="0" smtClean="0"/>
              <a:t>Lake </a:t>
            </a:r>
            <a:r>
              <a:rPr lang="en-US" kern="1200" dirty="0" smtClean="0"/>
              <a:t>- </a:t>
            </a:r>
            <a:r>
              <a:rPr lang="en-US" kern="1200" dirty="0" err="1" smtClean="0"/>
              <a:t>Soyang</a:t>
            </a:r>
            <a:r>
              <a:rPr lang="en-US" kern="1200" dirty="0" smtClean="0"/>
              <a:t>, </a:t>
            </a:r>
            <a:r>
              <a:rPr lang="en-US" kern="1200" dirty="0" err="1" smtClean="0"/>
              <a:t>Euiam</a:t>
            </a:r>
            <a:r>
              <a:rPr lang="en-US" kern="1200" dirty="0" smtClean="0"/>
              <a:t>, </a:t>
            </a:r>
            <a:r>
              <a:rPr lang="en-US" kern="1200" dirty="0" err="1" smtClean="0"/>
              <a:t>Youngrang</a:t>
            </a:r>
            <a:r>
              <a:rPr lang="en-US" kern="1200" dirty="0" smtClean="0"/>
              <a:t>, River -Anyang, Han, </a:t>
            </a:r>
            <a:r>
              <a:rPr lang="en-US" kern="1200" dirty="0" err="1" smtClean="0"/>
              <a:t>Gapyeong</a:t>
            </a:r>
            <a:r>
              <a:rPr lang="en-US" kern="1200" dirty="0" smtClean="0"/>
              <a:t> </a:t>
            </a:r>
            <a:endParaRPr lang="en-US" kern="1200" dirty="0" smtClean="0"/>
          </a:p>
          <a:p>
            <a:r>
              <a:rPr lang="en-US" kern="1200" dirty="0" smtClean="0"/>
              <a:t>(Nearly) Real time sensor data monitoring on the web</a:t>
            </a:r>
            <a:r>
              <a:rPr lang="en-US" kern="1200" dirty="0" smtClean="0"/>
              <a:t> </a:t>
            </a:r>
          </a:p>
          <a:p>
            <a:r>
              <a:rPr lang="en-US" kern="1200" dirty="0" smtClean="0"/>
              <a:t>Data management progress</a:t>
            </a:r>
          </a:p>
          <a:p>
            <a:pPr lvl="1"/>
            <a:r>
              <a:rPr lang="en-US" kern="1200" dirty="0" smtClean="0"/>
              <a:t>Sampling data; sensor information management</a:t>
            </a:r>
          </a:p>
          <a:p>
            <a:r>
              <a:rPr lang="en-US" kern="1200" dirty="0" smtClean="0"/>
              <a:t>Web interface with Google earth</a:t>
            </a:r>
          </a:p>
          <a:p>
            <a:r>
              <a:rPr lang="en-US" kern="1200" dirty="0" smtClean="0"/>
              <a:t>Poster Session</a:t>
            </a:r>
          </a:p>
          <a:p>
            <a:pPr lvl="1"/>
            <a:r>
              <a:rPr lang="en-US" kern="1200" dirty="0" smtClean="0"/>
              <a:t>Dr. Youngjin </a:t>
            </a:r>
            <a:r>
              <a:rPr lang="en-US" kern="1200" dirty="0" smtClean="0"/>
              <a:t>Jeong</a:t>
            </a:r>
            <a:endParaRPr lang="en-US" dirty="0"/>
          </a:p>
        </p:txBody>
      </p:sp>
      <p:pic>
        <p:nvPicPr>
          <p:cNvPr id="5" name="Picture 2"/>
          <p:cNvPicPr>
            <a:picLocks noChangeAspect="1" noChangeArrowheads="1"/>
          </p:cNvPicPr>
          <p:nvPr/>
        </p:nvPicPr>
        <p:blipFill>
          <a:blip r:embed="rId3" cstate="print"/>
          <a:srcRect/>
          <a:stretch>
            <a:fillRect/>
          </a:stretch>
        </p:blipFill>
        <p:spPr bwMode="auto">
          <a:xfrm>
            <a:off x="7867650" y="6249987"/>
            <a:ext cx="1214437" cy="608013"/>
          </a:xfrm>
          <a:prstGeom prst="rect">
            <a:avLst/>
          </a:prstGeom>
          <a:noFill/>
          <a:ln w="9525">
            <a:noFill/>
            <a:miter lim="800000"/>
            <a:headEnd/>
            <a:tailEnd/>
          </a:ln>
        </p:spPr>
      </p:pic>
      <p:pic>
        <p:nvPicPr>
          <p:cNvPr id="6" name="Picture 1"/>
          <p:cNvPicPr>
            <a:picLocks noChangeAspect="1" noChangeArrowheads="1"/>
          </p:cNvPicPr>
          <p:nvPr/>
        </p:nvPicPr>
        <p:blipFill>
          <a:blip r:embed="rId4" cstate="print"/>
          <a:srcRect/>
          <a:stretch>
            <a:fillRect/>
          </a:stretch>
        </p:blipFill>
        <p:spPr bwMode="auto">
          <a:xfrm>
            <a:off x="7858125" y="5602287"/>
            <a:ext cx="1285875" cy="774700"/>
          </a:xfrm>
          <a:prstGeom prst="rect">
            <a:avLst/>
          </a:prstGeom>
          <a:noFill/>
          <a:ln w="9525">
            <a:noFill/>
            <a:miter lim="800000"/>
            <a:headEnd/>
            <a:tailEnd/>
          </a:ln>
        </p:spPr>
      </p:pic>
      <p:pic>
        <p:nvPicPr>
          <p:cNvPr id="7" name="Picture 4" descr="P1080525"/>
          <p:cNvPicPr>
            <a:picLocks noChangeAspect="1" noChangeArrowheads="1"/>
          </p:cNvPicPr>
          <p:nvPr/>
        </p:nvPicPr>
        <p:blipFill>
          <a:blip r:embed="rId5" cstate="print"/>
          <a:srcRect/>
          <a:stretch>
            <a:fillRect/>
          </a:stretch>
        </p:blipFill>
        <p:spPr bwMode="auto">
          <a:xfrm>
            <a:off x="6781800" y="3447688"/>
            <a:ext cx="2133600" cy="1200512"/>
          </a:xfrm>
          <a:prstGeom prst="rect">
            <a:avLst/>
          </a:prstGeom>
          <a:noFill/>
          <a:ln w="28575">
            <a:solidFill>
              <a:srgbClr val="000000"/>
            </a:solidFill>
            <a:miter lim="800000"/>
            <a:headEnd/>
            <a:tailEnd/>
          </a:ln>
          <a:effectLst>
            <a:outerShdw dist="107763" dir="2700000" algn="ctr" rotWithShape="0">
              <a:schemeClr val="tx2">
                <a:alpha val="50000"/>
              </a:schemeClr>
            </a:outerShdw>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457200" y="76200"/>
            <a:ext cx="8229600" cy="1143000"/>
          </a:xfrm>
        </p:spPr>
        <p:txBody>
          <a:bodyPr rtlCol="0">
            <a:normAutofit fontScale="90000"/>
          </a:bodyPr>
          <a:lstStyle/>
          <a:p>
            <a:pPr defTabSz="911324" eaLnBrk="1" fontAlgn="auto" hangingPunct="1">
              <a:spcAft>
                <a:spcPts val="0"/>
              </a:spcAft>
              <a:defRPr/>
            </a:pPr>
            <a:r>
              <a:rPr kumimoji="1" lang="en-US" altLang="zh-TW" dirty="0" smtClean="0">
                <a:solidFill>
                  <a:schemeClr val="accent2"/>
                </a:solidFill>
                <a:latin typeface="Arial Rounded MT Bold" pitchFamily="34" charset="0"/>
                <a:ea typeface="標楷體" pitchFamily="65" charset="-120"/>
              </a:rPr>
              <a:t>Coral Reef Environmental Observatory Network (CREON)</a:t>
            </a:r>
            <a:endParaRPr kumimoji="1" lang="en-AU" dirty="0" smtClean="0">
              <a:solidFill>
                <a:schemeClr val="accent2"/>
              </a:solidFill>
              <a:latin typeface="Arial Rounded MT Bold" pitchFamily="34" charset="0"/>
              <a:ea typeface="標楷體" pitchFamily="65" charset="-120"/>
            </a:endParaRPr>
          </a:p>
        </p:txBody>
      </p:sp>
      <p:pic>
        <p:nvPicPr>
          <p:cNvPr id="203779" name="Picture 4" descr="coral diversity maps 551-600"/>
          <p:cNvPicPr>
            <a:picLocks noChangeAspect="1" noChangeArrowheads="1"/>
          </p:cNvPicPr>
          <p:nvPr/>
        </p:nvPicPr>
        <p:blipFill>
          <a:blip r:embed="rId3" cstate="print"/>
          <a:srcRect/>
          <a:stretch>
            <a:fillRect/>
          </a:stretch>
        </p:blipFill>
        <p:spPr bwMode="auto">
          <a:xfrm>
            <a:off x="250825" y="2060575"/>
            <a:ext cx="8570913" cy="3529013"/>
          </a:xfrm>
          <a:prstGeom prst="rect">
            <a:avLst/>
          </a:prstGeom>
          <a:noFill/>
          <a:ln w="9525">
            <a:noFill/>
            <a:miter lim="800000"/>
            <a:headEnd/>
            <a:tailEnd/>
          </a:ln>
        </p:spPr>
      </p:pic>
      <p:sp>
        <p:nvSpPr>
          <p:cNvPr id="203780" name="AutoShape 5"/>
          <p:cNvSpPr>
            <a:spLocks/>
          </p:cNvSpPr>
          <p:nvPr/>
        </p:nvSpPr>
        <p:spPr bwMode="auto">
          <a:xfrm>
            <a:off x="7524750" y="5805488"/>
            <a:ext cx="1147763" cy="609600"/>
          </a:xfrm>
          <a:prstGeom prst="callout1">
            <a:avLst>
              <a:gd name="adj1" fmla="val 18750"/>
              <a:gd name="adj2" fmla="val -6639"/>
              <a:gd name="adj3" fmla="val -258074"/>
              <a:gd name="adj4" fmla="val -136102"/>
            </a:avLst>
          </a:prstGeom>
          <a:noFill/>
          <a:ln w="38100">
            <a:solidFill>
              <a:srgbClr val="FF0000"/>
            </a:solidFill>
            <a:miter lim="800000"/>
            <a:headEnd/>
            <a:tailEnd/>
          </a:ln>
        </p:spPr>
        <p:txBody>
          <a:bodyPr lIns="91249" tIns="45623" rIns="91249" bIns="45623"/>
          <a:lstStyle/>
          <a:p>
            <a:pPr algn="ctr" defTabSz="911225" rtl="0" eaLnBrk="0" fontAlgn="base" hangingPunct="0">
              <a:spcBef>
                <a:spcPct val="0"/>
              </a:spcBef>
              <a:spcAft>
                <a:spcPct val="0"/>
              </a:spcAft>
            </a:pPr>
            <a:r>
              <a:rPr lang="en-US" sz="2400" dirty="0" err="1" smtClean="0">
                <a:solidFill>
                  <a:srgbClr val="C0504D"/>
                </a:solidFill>
                <a:latin typeface="Times"/>
                <a:ea typeface="新細明體"/>
                <a:cs typeface="Arial" pitchFamily="34" charset="0"/>
              </a:rPr>
              <a:t>Moorea</a:t>
            </a:r>
            <a:endParaRPr lang="en-AU" sz="2400" kern="1200" dirty="0">
              <a:solidFill>
                <a:srgbClr val="C0504D"/>
              </a:solidFill>
              <a:latin typeface="Times"/>
              <a:ea typeface="PMingLiU" pitchFamily="18" charset="-120"/>
              <a:cs typeface="Arial" pitchFamily="34" charset="0"/>
            </a:endParaRPr>
          </a:p>
        </p:txBody>
      </p:sp>
      <p:sp>
        <p:nvSpPr>
          <p:cNvPr id="203781" name="AutoShape 6"/>
          <p:cNvSpPr>
            <a:spLocks/>
          </p:cNvSpPr>
          <p:nvPr/>
        </p:nvSpPr>
        <p:spPr bwMode="auto">
          <a:xfrm>
            <a:off x="7740650" y="1412875"/>
            <a:ext cx="1152525" cy="609600"/>
          </a:xfrm>
          <a:prstGeom prst="callout1">
            <a:avLst>
              <a:gd name="adj1" fmla="val 18750"/>
              <a:gd name="adj2" fmla="val -6611"/>
              <a:gd name="adj3" fmla="val 254949"/>
              <a:gd name="adj4" fmla="val -18731"/>
            </a:avLst>
          </a:prstGeom>
          <a:noFill/>
          <a:ln w="38100">
            <a:solidFill>
              <a:srgbClr val="FF0000"/>
            </a:solidFill>
            <a:miter lim="800000"/>
            <a:headEnd/>
            <a:tailEnd/>
          </a:ln>
        </p:spPr>
        <p:txBody>
          <a:bodyPr lIns="91249" tIns="45623" rIns="91249" bIns="45623"/>
          <a:lstStyle/>
          <a:p>
            <a:pPr algn="ctr" defTabSz="911225" rtl="0" eaLnBrk="0" fontAlgn="base" hangingPunct="0">
              <a:spcBef>
                <a:spcPct val="0"/>
              </a:spcBef>
              <a:spcAft>
                <a:spcPct val="0"/>
              </a:spcAft>
            </a:pPr>
            <a:r>
              <a:rPr lang="en-US" altLang="zh-TW" sz="2400" kern="1200">
                <a:solidFill>
                  <a:srgbClr val="C0504D"/>
                </a:solidFill>
                <a:latin typeface="Times"/>
                <a:ea typeface="新細明體"/>
                <a:cs typeface="Arial" pitchFamily="34" charset="0"/>
              </a:rPr>
              <a:t>NOAA</a:t>
            </a:r>
            <a:endParaRPr lang="en-AU" sz="2400" kern="1200">
              <a:solidFill>
                <a:srgbClr val="C0504D"/>
              </a:solidFill>
              <a:latin typeface="Times"/>
              <a:ea typeface="PMingLiU" pitchFamily="18" charset="-120"/>
              <a:cs typeface="Arial" pitchFamily="34" charset="0"/>
            </a:endParaRPr>
          </a:p>
        </p:txBody>
      </p:sp>
      <p:sp>
        <p:nvSpPr>
          <p:cNvPr id="203782" name="AutoShape 7"/>
          <p:cNvSpPr>
            <a:spLocks/>
          </p:cNvSpPr>
          <p:nvPr/>
        </p:nvSpPr>
        <p:spPr bwMode="auto">
          <a:xfrm>
            <a:off x="1371601" y="1371600"/>
            <a:ext cx="2133600" cy="685800"/>
          </a:xfrm>
          <a:prstGeom prst="callout1">
            <a:avLst>
              <a:gd name="adj1" fmla="val 18750"/>
              <a:gd name="adj2" fmla="val 105898"/>
              <a:gd name="adj3" fmla="val 213256"/>
              <a:gd name="adj4" fmla="val 124052"/>
            </a:avLst>
          </a:prstGeom>
          <a:noFill/>
          <a:ln w="38100">
            <a:solidFill>
              <a:srgbClr val="FF0000"/>
            </a:solidFill>
            <a:miter lim="800000"/>
            <a:headEnd/>
            <a:tailEnd/>
          </a:ln>
        </p:spPr>
        <p:txBody>
          <a:bodyPr lIns="91249" tIns="45623" rIns="91249" bIns="45623"/>
          <a:lstStyle/>
          <a:p>
            <a:pPr algn="ctr" defTabSz="911225" rtl="0" eaLnBrk="0" fontAlgn="base" hangingPunct="0">
              <a:spcBef>
                <a:spcPct val="0"/>
              </a:spcBef>
              <a:spcAft>
                <a:spcPct val="0"/>
              </a:spcAft>
            </a:pPr>
            <a:r>
              <a:rPr lang="en-US" sz="2400" dirty="0" smtClean="0">
                <a:solidFill>
                  <a:srgbClr val="C0504D"/>
                </a:solidFill>
                <a:latin typeface="Times"/>
                <a:ea typeface="新細明體"/>
                <a:cs typeface="Arial" pitchFamily="34" charset="0"/>
              </a:rPr>
              <a:t>Orchid Island</a:t>
            </a:r>
          </a:p>
          <a:p>
            <a:pPr algn="ctr" defTabSz="911225" rtl="0" eaLnBrk="0" fontAlgn="base" hangingPunct="0">
              <a:spcBef>
                <a:spcPct val="0"/>
              </a:spcBef>
              <a:spcAft>
                <a:spcPct val="0"/>
              </a:spcAft>
            </a:pPr>
            <a:r>
              <a:rPr lang="en-US" sz="2400" kern="1200" dirty="0" err="1" smtClean="0">
                <a:solidFill>
                  <a:srgbClr val="C0504D"/>
                </a:solidFill>
                <a:latin typeface="Times"/>
                <a:ea typeface="新細明體"/>
                <a:cs typeface="Arial" pitchFamily="34" charset="0"/>
              </a:rPr>
              <a:t>Kenting</a:t>
            </a:r>
            <a:endParaRPr lang="en-AU" sz="2400" kern="1200" dirty="0">
              <a:solidFill>
                <a:srgbClr val="C0504D"/>
              </a:solidFill>
              <a:latin typeface="Times"/>
              <a:ea typeface="PMingLiU" pitchFamily="18" charset="-120"/>
              <a:cs typeface="Arial" pitchFamily="34" charset="0"/>
            </a:endParaRPr>
          </a:p>
        </p:txBody>
      </p:sp>
      <p:sp>
        <p:nvSpPr>
          <p:cNvPr id="203783" name="AutoShape 8"/>
          <p:cNvSpPr>
            <a:spLocks/>
          </p:cNvSpPr>
          <p:nvPr/>
        </p:nvSpPr>
        <p:spPr bwMode="auto">
          <a:xfrm>
            <a:off x="2819400" y="5867400"/>
            <a:ext cx="914400" cy="609600"/>
          </a:xfrm>
          <a:prstGeom prst="callout1">
            <a:avLst>
              <a:gd name="adj1" fmla="val 18750"/>
              <a:gd name="adj2" fmla="val 108333"/>
              <a:gd name="adj3" fmla="val -271616"/>
              <a:gd name="adj4" fmla="val 173264"/>
            </a:avLst>
          </a:prstGeom>
          <a:noFill/>
          <a:ln w="38100">
            <a:solidFill>
              <a:srgbClr val="FF0000"/>
            </a:solidFill>
            <a:miter lim="800000"/>
            <a:headEnd/>
            <a:tailEnd/>
          </a:ln>
        </p:spPr>
        <p:txBody>
          <a:bodyPr lIns="91249" tIns="45623" rIns="91249" bIns="45623"/>
          <a:lstStyle/>
          <a:p>
            <a:pPr algn="ctr" defTabSz="911225" rtl="0" eaLnBrk="0" fontAlgn="base" hangingPunct="0">
              <a:spcBef>
                <a:spcPct val="0"/>
              </a:spcBef>
              <a:spcAft>
                <a:spcPct val="0"/>
              </a:spcAft>
            </a:pPr>
            <a:r>
              <a:rPr lang="en-US" altLang="zh-TW" sz="2400" kern="1200">
                <a:solidFill>
                  <a:srgbClr val="C0504D"/>
                </a:solidFill>
                <a:latin typeface="Times"/>
                <a:ea typeface="新細明體"/>
                <a:cs typeface="Arial" pitchFamily="34" charset="0"/>
              </a:rPr>
              <a:t>GBR</a:t>
            </a:r>
            <a:endParaRPr lang="en-AU" sz="2400" kern="1200">
              <a:solidFill>
                <a:srgbClr val="C0504D"/>
              </a:solidFill>
              <a:latin typeface="Times"/>
              <a:ea typeface="PMingLiU" pitchFamily="18" charset="-120"/>
              <a:cs typeface="Arial" pitchFamily="34" charset="0"/>
            </a:endParaRPr>
          </a:p>
        </p:txBody>
      </p:sp>
      <p:sp>
        <p:nvSpPr>
          <p:cNvPr id="203784" name="Text Box 9"/>
          <p:cNvSpPr txBox="1">
            <a:spLocks noChangeArrowheads="1"/>
          </p:cNvSpPr>
          <p:nvPr/>
        </p:nvSpPr>
        <p:spPr bwMode="auto">
          <a:xfrm>
            <a:off x="2743200" y="6172200"/>
            <a:ext cx="3917950" cy="654050"/>
          </a:xfrm>
          <a:prstGeom prst="rect">
            <a:avLst/>
          </a:prstGeom>
          <a:noFill/>
          <a:ln w="9525">
            <a:noFill/>
            <a:miter lim="800000"/>
            <a:headEnd/>
            <a:tailEnd/>
          </a:ln>
        </p:spPr>
        <p:txBody>
          <a:bodyPr lIns="91249" tIns="45623" rIns="91249" bIns="45623">
            <a:spAutoFit/>
          </a:bodyPr>
          <a:lstStyle/>
          <a:p>
            <a:pPr algn="l" defTabSz="911225" rtl="0" fontAlgn="base">
              <a:spcBef>
                <a:spcPct val="50000"/>
              </a:spcBef>
              <a:spcAft>
                <a:spcPct val="0"/>
              </a:spcAft>
            </a:pPr>
            <a:r>
              <a:rPr kumimoji="1" lang="en-US" altLang="zh-TW" sz="1400" b="1" i="1" kern="1200">
                <a:solidFill>
                  <a:srgbClr val="C0504D"/>
                </a:solidFill>
                <a:latin typeface="Times New Roman" pitchFamily="18" charset="0"/>
                <a:ea typeface="新細明體"/>
                <a:cs typeface="Arial" pitchFamily="34" charset="0"/>
              </a:rPr>
              <a:t>Source: Stuart Kininmonth, AIMS</a:t>
            </a:r>
            <a:endParaRPr kumimoji="1" lang="en-US" altLang="ko-KR" sz="1400" b="1" i="1" kern="1200">
              <a:solidFill>
                <a:srgbClr val="C0504D"/>
              </a:solidFill>
              <a:latin typeface="Times New Roman" pitchFamily="18" charset="0"/>
              <a:ea typeface="PMingLiU" pitchFamily="18" charset="-120"/>
              <a:cs typeface="Arial" pitchFamily="34" charset="0"/>
            </a:endParaRPr>
          </a:p>
          <a:p>
            <a:pPr algn="l" defTabSz="911225" rtl="0" fontAlgn="base">
              <a:spcBef>
                <a:spcPct val="50000"/>
              </a:spcBef>
              <a:spcAft>
                <a:spcPct val="0"/>
              </a:spcAft>
            </a:pPr>
            <a:r>
              <a:rPr kumimoji="1" lang="en-US" altLang="ko-KR" sz="1400" b="1" i="1" kern="1200">
                <a:solidFill>
                  <a:srgbClr val="C0504D"/>
                </a:solidFill>
                <a:latin typeface="Times New Roman" pitchFamily="18" charset="0"/>
                <a:ea typeface="PMingLiU" pitchFamily="18" charset="-120"/>
                <a:cs typeface="Arial" pitchFamily="34" charset="0"/>
              </a:rPr>
              <a:t>Source : Fang-Pang Lin, NCHC</a:t>
            </a:r>
            <a:endParaRPr kumimoji="1" lang="en-US" altLang="zh-TW" sz="1400" b="1" i="1" kern="1200">
              <a:solidFill>
                <a:srgbClr val="C0504D"/>
              </a:solidFill>
              <a:latin typeface="Times New Roman" pitchFamily="18" charset="0"/>
              <a:ea typeface="新細明體"/>
              <a:cs typeface="Arial" pitchFamily="34" charset="0"/>
            </a:endParaRPr>
          </a:p>
        </p:txBody>
      </p:sp>
      <p:sp>
        <p:nvSpPr>
          <p:cNvPr id="203786" name="TextBox 9"/>
          <p:cNvSpPr txBox="1">
            <a:spLocks noChangeArrowheads="1"/>
          </p:cNvSpPr>
          <p:nvPr/>
        </p:nvSpPr>
        <p:spPr bwMode="auto">
          <a:xfrm>
            <a:off x="5867400" y="6400800"/>
            <a:ext cx="3178175" cy="373063"/>
          </a:xfrm>
          <a:prstGeom prst="rect">
            <a:avLst/>
          </a:prstGeom>
          <a:noFill/>
          <a:ln w="9525">
            <a:noFill/>
            <a:miter lim="800000"/>
            <a:headEnd/>
            <a:tailEnd/>
          </a:ln>
        </p:spPr>
        <p:txBody>
          <a:bodyPr wrap="none" lIns="91249" tIns="45623" rIns="91249" bIns="45623">
            <a:spAutoFit/>
          </a:bodyPr>
          <a:lstStyle/>
          <a:p>
            <a:pPr algn="l" defTabSz="911225" rtl="0" fontAlgn="base">
              <a:spcBef>
                <a:spcPct val="0"/>
              </a:spcBef>
              <a:spcAft>
                <a:spcPct val="0"/>
              </a:spcAft>
            </a:pPr>
            <a:r>
              <a:rPr lang="en-US" b="1" kern="1200" dirty="0">
                <a:solidFill>
                  <a:prstClr val="black"/>
                </a:solidFill>
                <a:latin typeface="Calibri" pitchFamily="34" charset="0"/>
                <a:ea typeface="+mn-ea"/>
                <a:cs typeface="Arial" pitchFamily="34" charset="0"/>
              </a:rPr>
              <a:t>http://www.coralreefeon.org</a:t>
            </a:r>
            <a:r>
              <a:rPr lang="en-US" kern="1200" dirty="0">
                <a:solidFill>
                  <a:prstClr val="black"/>
                </a:solidFill>
                <a:latin typeface="Calibri" pitchFamily="34" charset="0"/>
                <a:ea typeface="+mn-ea"/>
                <a:cs typeface="Arial" pitchFamily="34" charset="0"/>
              </a:rPr>
              <a:t>/</a:t>
            </a:r>
          </a:p>
        </p:txBody>
      </p:sp>
      <p:sp>
        <p:nvSpPr>
          <p:cNvPr id="11" name="TextBox 10"/>
          <p:cNvSpPr txBox="1"/>
          <p:nvPr/>
        </p:nvSpPr>
        <p:spPr>
          <a:xfrm>
            <a:off x="762000" y="4736068"/>
            <a:ext cx="1781257" cy="461665"/>
          </a:xfrm>
          <a:prstGeom prst="rect">
            <a:avLst/>
          </a:prstGeom>
          <a:noFill/>
        </p:spPr>
        <p:txBody>
          <a:bodyPr wrap="none" rtlCol="0">
            <a:spAutoFit/>
          </a:bodyPr>
          <a:lstStyle/>
          <a:p>
            <a:r>
              <a:rPr lang="en-US" sz="2400" dirty="0" err="1" smtClean="0">
                <a:solidFill>
                  <a:srgbClr val="C00000"/>
                </a:solidFill>
                <a:latin typeface="Times" pitchFamily="18" charset="0"/>
                <a:cs typeface="Times" pitchFamily="18" charset="0"/>
              </a:rPr>
              <a:t>Racha</a:t>
            </a:r>
            <a:r>
              <a:rPr lang="en-US" sz="2400" dirty="0" smtClean="0">
                <a:solidFill>
                  <a:srgbClr val="C00000"/>
                </a:solidFill>
                <a:latin typeface="Times" pitchFamily="18" charset="0"/>
                <a:cs typeface="Times" pitchFamily="18" charset="0"/>
              </a:rPr>
              <a:t> Island</a:t>
            </a:r>
            <a:endParaRPr lang="en-US" sz="2400" dirty="0">
              <a:solidFill>
                <a:srgbClr val="C00000"/>
              </a:solidFill>
              <a:latin typeface="Times" pitchFamily="18" charset="0"/>
              <a:cs typeface="Times" pitchFamily="18" charset="0"/>
            </a:endParaRPr>
          </a:p>
        </p:txBody>
      </p:sp>
      <p:cxnSp>
        <p:nvCxnSpPr>
          <p:cNvPr id="13" name="Straight Connector 12"/>
          <p:cNvCxnSpPr>
            <a:stCxn id="11" idx="3"/>
          </p:cNvCxnSpPr>
          <p:nvPr/>
        </p:nvCxnSpPr>
        <p:spPr>
          <a:xfrm flipV="1">
            <a:off x="2543257" y="3429000"/>
            <a:ext cx="885743" cy="153790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Picture 4" descr="http://sites.google.com/site/creon6tw/_/rsrc/1282369049690/config/CREON-logo-final.JPG"/>
          <p:cNvPicPr>
            <a:picLocks noChangeAspect="1" noChangeArrowheads="1"/>
          </p:cNvPicPr>
          <p:nvPr/>
        </p:nvPicPr>
        <p:blipFill>
          <a:blip r:embed="rId4" cstate="print"/>
          <a:srcRect/>
          <a:stretch>
            <a:fillRect/>
          </a:stretch>
        </p:blipFill>
        <p:spPr bwMode="auto">
          <a:xfrm>
            <a:off x="0" y="6019800"/>
            <a:ext cx="2235200" cy="838200"/>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PARZBERG\My Documents\PRAGMA\San Diego PRAGMA 18\Slides\PRAGMA_18_group.jpg"/>
          <p:cNvPicPr>
            <a:picLocks noGrp="1" noChangeAspect="1" noChangeArrowheads="1"/>
          </p:cNvPicPr>
          <p:nvPr>
            <p:ph idx="1"/>
          </p:nvPr>
        </p:nvPicPr>
        <p:blipFill>
          <a:blip r:embed="rId2" cstate="print"/>
          <a:srcRect/>
          <a:stretch>
            <a:fillRect/>
          </a:stretch>
        </p:blipFill>
        <p:spPr bwMode="auto">
          <a:xfrm>
            <a:off x="1180177" y="1600200"/>
            <a:ext cx="6783645" cy="4525963"/>
          </a:xfrm>
          <a:prstGeom prst="rect">
            <a:avLst/>
          </a:prstGeom>
          <a:noFill/>
        </p:spPr>
      </p:pic>
      <p:pic>
        <p:nvPicPr>
          <p:cNvPr id="5" name="Picture 9" descr="http://pragma18.pragma-grid.net/dct/bannerLoc/PncMYEHdzbKwzLh/images/qbCfLzlE_Left.jpg"/>
          <p:cNvPicPr>
            <a:picLocks noChangeAspect="1" noChangeArrowheads="1"/>
          </p:cNvPicPr>
          <p:nvPr/>
        </p:nvPicPr>
        <p:blipFill>
          <a:blip r:embed="rId3" cstate="print"/>
          <a:srcRect r="21539"/>
          <a:stretch>
            <a:fillRect/>
          </a:stretch>
        </p:blipFill>
        <p:spPr bwMode="auto">
          <a:xfrm>
            <a:off x="0" y="0"/>
            <a:ext cx="9144000" cy="990600"/>
          </a:xfrm>
          <a:prstGeom prst="rect">
            <a:avLst/>
          </a:prstGeom>
          <a:noFill/>
          <a:ln w="9525">
            <a:noFill/>
            <a:miter lim="800000"/>
            <a:headEnd/>
            <a:tailEnd/>
          </a:ln>
        </p:spPr>
      </p:pic>
      <p:sp>
        <p:nvSpPr>
          <p:cNvPr id="7" name="TextBox 6"/>
          <p:cNvSpPr txBox="1"/>
          <p:nvPr/>
        </p:nvSpPr>
        <p:spPr>
          <a:xfrm>
            <a:off x="3733800" y="6324600"/>
            <a:ext cx="1449628" cy="461665"/>
          </a:xfrm>
          <a:prstGeom prst="rect">
            <a:avLst/>
          </a:prstGeom>
          <a:noFill/>
        </p:spPr>
        <p:txBody>
          <a:bodyPr wrap="none" rtlCol="0">
            <a:spAutoFit/>
          </a:bodyPr>
          <a:lstStyle/>
          <a:p>
            <a:r>
              <a:rPr lang="en-US" sz="2400" b="1" dirty="0" smtClean="0">
                <a:solidFill>
                  <a:srgbClr val="454082"/>
                </a:solidFill>
              </a:rPr>
              <a:t>San Diego</a:t>
            </a:r>
            <a:endParaRPr lang="en-US" sz="2400" b="1" dirty="0">
              <a:solidFill>
                <a:srgbClr val="454082"/>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http://sites.google.com/site/creon6tw/_/rsrc/1282449039598/config/nchc-small.bmp"/>
          <p:cNvPicPr>
            <a:picLocks noChangeAspect="1" noChangeArrowheads="1"/>
          </p:cNvPicPr>
          <p:nvPr/>
        </p:nvPicPr>
        <p:blipFill>
          <a:blip r:embed="rId3" cstate="print"/>
          <a:srcRect/>
          <a:stretch>
            <a:fillRect/>
          </a:stretch>
        </p:blipFill>
        <p:spPr bwMode="auto">
          <a:xfrm>
            <a:off x="7239000" y="5503985"/>
            <a:ext cx="1600200" cy="1354015"/>
          </a:xfrm>
          <a:prstGeom prst="rect">
            <a:avLst/>
          </a:prstGeom>
          <a:noFill/>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951037"/>
            <a:ext cx="8229600" cy="4525963"/>
          </a:xfrm>
        </p:spPr>
        <p:txBody>
          <a:bodyPr/>
          <a:lstStyle/>
          <a:p>
            <a:r>
              <a:rPr lang="en-US" dirty="0" smtClean="0"/>
              <a:t>Technical meeting </a:t>
            </a:r>
          </a:p>
          <a:p>
            <a:pPr lvl="1"/>
            <a:r>
              <a:rPr lang="en-US" dirty="0" smtClean="0"/>
              <a:t>Follow-up to meeting after PRAGMA 18 in San Diego</a:t>
            </a:r>
          </a:p>
          <a:p>
            <a:pPr lvl="1"/>
            <a:r>
              <a:rPr lang="en-US" dirty="0" smtClean="0"/>
              <a:t>NECTEC made connection to </a:t>
            </a:r>
            <a:r>
              <a:rPr lang="en-US" dirty="0" err="1" smtClean="0"/>
              <a:t>Racha</a:t>
            </a:r>
            <a:r>
              <a:rPr lang="en-US" dirty="0" smtClean="0"/>
              <a:t> Island</a:t>
            </a:r>
          </a:p>
          <a:p>
            <a:r>
              <a:rPr lang="en-US" dirty="0" smtClean="0"/>
              <a:t>Additional funding from US NSF</a:t>
            </a:r>
          </a:p>
          <a:p>
            <a:pPr lvl="1"/>
            <a:r>
              <a:rPr lang="en-US" dirty="0" smtClean="0"/>
              <a:t>Help establish node at </a:t>
            </a:r>
            <a:r>
              <a:rPr lang="en-US" dirty="0" err="1" smtClean="0"/>
              <a:t>Racha</a:t>
            </a:r>
            <a:r>
              <a:rPr lang="en-US" dirty="0" smtClean="0"/>
              <a:t> Island</a:t>
            </a:r>
          </a:p>
          <a:p>
            <a:pPr lvl="1"/>
            <a:r>
              <a:rPr lang="en-US" dirty="0" smtClean="0"/>
              <a:t>Help build community of scientists</a:t>
            </a:r>
          </a:p>
          <a:p>
            <a:r>
              <a:rPr lang="en-US" dirty="0" smtClean="0"/>
              <a:t>Additional time for meeting on </a:t>
            </a:r>
            <a:r>
              <a:rPr lang="en-US" dirty="0" err="1" smtClean="0"/>
              <a:t>Lanyu</a:t>
            </a:r>
            <a:endParaRPr lang="en-US" dirty="0" smtClean="0"/>
          </a:p>
          <a:p>
            <a:pPr lvl="1"/>
            <a:r>
              <a:rPr lang="en-US" dirty="0" smtClean="0"/>
              <a:t>Typhoon</a:t>
            </a:r>
            <a:endParaRPr lang="en-US" dirty="0"/>
          </a:p>
        </p:txBody>
      </p:sp>
      <p:pic>
        <p:nvPicPr>
          <p:cNvPr id="5" name="Picture 2" descr="Logo">
            <a:hlinkClick r:id="rId4"/>
          </p:cNvPr>
          <p:cNvPicPr>
            <a:picLocks noChangeAspect="1" noChangeArrowheads="1"/>
          </p:cNvPicPr>
          <p:nvPr/>
        </p:nvPicPr>
        <p:blipFill>
          <a:blip r:embed="rId5" cstate="print"/>
          <a:srcRect/>
          <a:stretch>
            <a:fillRect/>
          </a:stretch>
        </p:blipFill>
        <p:spPr bwMode="auto">
          <a:xfrm>
            <a:off x="0" y="0"/>
            <a:ext cx="9219385" cy="1905000"/>
          </a:xfrm>
          <a:prstGeom prst="rect">
            <a:avLst/>
          </a:prstGeom>
          <a:noFill/>
        </p:spPr>
      </p:pic>
      <p:pic>
        <p:nvPicPr>
          <p:cNvPr id="76801" name="Picture 1" descr="E:\PARZBERG\My Documents\My Picture\2010 Sept - Dec\CREON 6 Taiwan Sept2010\P1010084.JPG"/>
          <p:cNvPicPr>
            <a:picLocks noChangeAspect="1" noChangeArrowheads="1"/>
          </p:cNvPicPr>
          <p:nvPr/>
        </p:nvPicPr>
        <p:blipFill>
          <a:blip r:embed="rId6" cstate="print"/>
          <a:srcRect/>
          <a:stretch>
            <a:fillRect/>
          </a:stretch>
        </p:blipFill>
        <p:spPr bwMode="auto">
          <a:xfrm>
            <a:off x="0" y="2362200"/>
            <a:ext cx="4826000" cy="3619500"/>
          </a:xfrm>
          <a:prstGeom prst="rect">
            <a:avLst/>
          </a:prstGeom>
          <a:noFill/>
        </p:spPr>
      </p:pic>
      <p:pic>
        <p:nvPicPr>
          <p:cNvPr id="76802" name="Picture 2" descr="E:\PARZBERG\My Documents\My Picture\2010 Sept - Dec\CREON 6 Taiwan Sept2010\P1010157.JPG"/>
          <p:cNvPicPr>
            <a:picLocks noChangeAspect="1" noChangeArrowheads="1"/>
          </p:cNvPicPr>
          <p:nvPr/>
        </p:nvPicPr>
        <p:blipFill>
          <a:blip r:embed="rId7" cstate="print"/>
          <a:srcRect/>
          <a:stretch>
            <a:fillRect/>
          </a:stretch>
        </p:blipFill>
        <p:spPr bwMode="auto">
          <a:xfrm>
            <a:off x="3403600" y="2209800"/>
            <a:ext cx="5740400" cy="4305300"/>
          </a:xfrm>
          <a:prstGeom prst="rect">
            <a:avLst/>
          </a:prstGeom>
          <a:noFill/>
        </p:spPr>
      </p:pic>
      <p:pic>
        <p:nvPicPr>
          <p:cNvPr id="4" name="Picture 2" descr="E:\PARZBERG\My Documents\Lakes\Coral Reefs\CREON 6 Taiwan 10Sep10\P1010024.JPG"/>
          <p:cNvPicPr>
            <a:picLocks noChangeAspect="1" noChangeArrowheads="1"/>
          </p:cNvPicPr>
          <p:nvPr/>
        </p:nvPicPr>
        <p:blipFill>
          <a:blip r:embed="rId8" cstate="print"/>
          <a:srcRect/>
          <a:stretch>
            <a:fillRect/>
          </a:stretch>
        </p:blipFill>
        <p:spPr bwMode="auto">
          <a:xfrm>
            <a:off x="1219200" y="2286000"/>
            <a:ext cx="5359400" cy="40195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801"/>
                                        </p:tgtEl>
                                        <p:attrNameLst>
                                          <p:attrName>style.visibility</p:attrName>
                                        </p:attrNameLst>
                                      </p:cBhvr>
                                      <p:to>
                                        <p:strVal val="visible"/>
                                      </p:to>
                                    </p:set>
                                    <p:animEffect transition="in" filter="dissolve">
                                      <p:cBhvr>
                                        <p:cTn id="7" dur="500"/>
                                        <p:tgtEl>
                                          <p:spTgt spid="7680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6802"/>
                                        </p:tgtEl>
                                        <p:attrNameLst>
                                          <p:attrName>style.visibility</p:attrName>
                                        </p:attrNameLst>
                                      </p:cBhvr>
                                      <p:to>
                                        <p:strVal val="visible"/>
                                      </p:to>
                                    </p:set>
                                    <p:animEffect transition="in" filter="dissolve">
                                      <p:cBhvr>
                                        <p:cTn id="12" dur="500"/>
                                        <p:tgtEl>
                                          <p:spTgt spid="7680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Racha Islands"/>
          <p:cNvPicPr>
            <a:picLocks noChangeAspect="1" noChangeArrowheads="1"/>
          </p:cNvPicPr>
          <p:nvPr/>
        </p:nvPicPr>
        <p:blipFill>
          <a:blip r:embed="rId3" cstate="print"/>
          <a:srcRect/>
          <a:stretch>
            <a:fillRect/>
          </a:stretch>
        </p:blipFill>
        <p:spPr bwMode="auto">
          <a:xfrm>
            <a:off x="5676672" y="2362200"/>
            <a:ext cx="3079940" cy="2057400"/>
          </a:xfrm>
          <a:prstGeom prst="rect">
            <a:avLst/>
          </a:prstGeom>
          <a:noFill/>
        </p:spPr>
      </p:pic>
      <p:sp>
        <p:nvSpPr>
          <p:cNvPr id="28676" name="AutoShape 4" descr="data:image/jpg;base64,/9j/4AAQSkZJRgABAQAAAQABAAD/2wBDAAkGBwgHBgkIBwgKCgkLDRYPDQwMDRsUFRAWIB0iIiAdHx8kKDQsJCYxJx8fLT0tMTU3Ojo6Iys/RD84QzQ5Ojf/2wBDAQoKCg0MDRoPDxo3JR8lNzc3Nzc3Nzc3Nzc3Nzc3Nzc3Nzc3Nzc3Nzc3Nzc3Nzc3Nzc3Nzc3Nzc3Nzc3Nzc3Nzf/wAARCABQAH0DASIAAhEBAxEB/8QAHAAAAQUBAQEAAAAAAAAAAAAABAIDBQYHAQAI/8QAORAAAgEDAgQEBAUCBAcAAAAAAQIDAAQREiEFMUFhEyJRcQYygZEUQqGx0SNSBxXB8BckMzSS4fH/xAAZAQADAQEBAAAAAAAAAAAAAAABAgMABAX/xAAiEQACAgIDAAMAAwAAAAAAAAAAAQIRAyEEEjETIkEyUXH/2gAMAwEAAhEDEQA/ALhd/F3A4ZCDfg74ykbEffFBXnxzwiFFaKSScnoiYx75xWPPcyklSSFzkZpD3G25PtXX8MTzHycj8NdH+IPD8MPw84YdGKgffP8ApQv/ABP4eJUQWdwU1Yd9Q2HqB1/SsmN07Ag7UyJaZYYBWfKba/8AiPwQShVFy6k4L6AAB67nP6VZbS+gv4FuLOeOaFuTI2fofQ9q+dYnDAhvofSpbgfF77hpn/BXLwsy6X09R/PehLjxr6jLlSX8jdpr61tSBcXMMTNyEkgUn70SkiyKGUhgRkEHINYI9w5kLvI7StvqY5J+tWb4V+MJeGmO3uxrsyef5ou47dqWXGaVpjQ5icqkjV810EUHBdrLCksRV43AZWU5BB6ilicH8v61zdWdnZBRK4pJI6HNNCQEbg10Mtag2Lr1NsFPU/ekNkfK2/eiogch856UnzetCtNMv9prguX/ADK30o9GDsj52lEjBgzDPTtTaQOxOtskVMTWNuGbXfwnvHyFPwcOsPCZmumfJ8uDjA96D5J50cciDMQVe3rSDCh2PPoRUzdPHEVjijKxLlRIX1L7Go98RyDS2Cc42yKpjzdvRZJx/RNrZtIzeC+twM+HjBPtS0lZJdXJt8+1ejYhw8XkdTnHofUdqNayN5GtxbsolydUZOMe1dCnvZJv+wdCDkkbDOPtyrsZcqeg/ai+G2/meGWMqxPIjynsfQ9xTstr4ExNtktykhbfI7VRT/BWFcB+Jb3hTgQsXiyNUD/K3rj0PcfWtN4Px+04tbeJbOQRs8b4DIe/81lTLZsFzH5X5PG2GHup/wBKItdUJZlfVA22tBhkPcHelnGMiuLLOGvw15LtDkagSOeDypz8Qnp+tYxbXNxZFjZXDozjzaSQ2anLDj14iRmSZnaP50f84HP6896m8cUXjyr9RpLTA8j+tNGTvVfh43YTgeHcoSRy3yKa4nxdLS31wgTyagPDRt8etFQKOd7ssRl702ZRUZDIJ4UmjdtLqCMjB+tK3/uNHqjWzD/iG0ltbolAxjfdX6EUNazMGXwWYaeYzz2qeuJucU4EkJ5gHl7HpUPcWZsblJ4zqt5DhXHMbcj6H968yM70zRpxo9JdPC4e3cpkYbSSM+9PR3Uk8H/VLsPyM2/0oO8UqejDmpHUUNEWSQOjMCPSqf4bomidssyTp4Yw4ap6xnWVWRI/w8ibFD09u3aqvFM8ckc8QIfPynkTVosru3uGWWKMNJjcf2n0NM5kHjDYLIh9QkAJGSByNPXFooTxWZkkBwradXKi7B454mkaI628kYZfmbIzy3wBk+nKnuPqtrLCkbP4encA7j1wOQ+lGM5WFce1oiZrHEYWYRwFxqVnUrq9cADekx/DvEA+tHjZCNgJCP3FWHhsUK20ckEYTUMn1+/pUgvLlXXHwPxRumVMcDv106ViBA5tJn/SjeHcIv1nBuLlVjGPKpLZqdc4rqHAycU3oVjimDnhtsA2PKW3JAAyfXIpt7Ob8QJI7+UAEeVmZgceoLYot5QOZFNGVe1ZKh2kKmS5kuoZUvZI44/miCqVf3J3ojxW9KEMwH5hXDN6Ff8AypqBZmt3HrdtBAY89PT+aCt5DanTOQ8MuVKEA49CQaF/zOWR/wDloyY2+ZX3Geu/OpC48KeyMlyyoVALaCCy+w/914dOOmNTj6RV9EELRK2cE6R29KbWHELFixIx5R6etSC2wuUUI4ZQnlcKRj3+9DeE1qzLLGQw656dqtGX4HtWhuEHSUL4Vsb+hqQsbmXh17FLInIb7fMh2JH++lBjTO2pFUAgnOMAUiK+cSYE3iLHhvNgD0I3+lMbq5OzSxxM2thGlu7BWH9ORTkqTvgHvjketFyuJoUvbX+uhALhgGK55f75Vll3eXX/AGpLC2J1KurUFGScipv4b41DZQSC+M8sXiAaEyyheXXn7du1Ku0fB0mi8Di0MY1SPoA56uQp+z4tHcxeLbOkkeSucdRzFZnxPicN3MSra1WPSW6kEnGd8Zxz+tCi9ESIVdlIJKw5YFScZxv1++1dMc8l6hJY78Nae7L7aR9q61wwXZBWdcI+ILuO6zezFrb8xIG3TI/jr9auYl1KCr+UjIrrxTjNaIT7RewszlvmArhlTqM+1Bk5/PtUPxiK+UfiLG9Kso3iY7Edu/vTy+qtKxVJt0WPxI/YeuaCk4pw5XKm6jyOY54+1Z5JxS90zNPcMu3h6cnL4P8A9/2aGtXDISfFVs7lBnVv7/tXHLlS/EX+J1saiaCGR5FV3zsEyRgnuN9uf811/FeN2jU6Ni6nkxz1FLvbGVQZfCOnB04zjA2BxQoYJDqLOmr+04D4P8iuRU9out7Hbd/Du2EkjDDYXR8v17VOJI7sIbqJWicaiCcafY9KgIQhcSzyOHIymKevZEMKsS5kck+dj5cHofYj7GhJW9Czj2ZJz2iCxkaxuQYsEkSNg7c8HrUTcobclTGqOw0kOQzKft+3Sj+G2kVxOlvM5CscroGQ+Bk5P6cqRxt1S6eLRImGwqvjJ79+taLp0aGnRGGZ0LBcbDSVyd+mTvUvw+1nvTrhEGUTW7zMEWPG4G5x9Ou9RCxBx4uPLncY/auLLICygllwWON81SitJktxSKGD+tEU2KuyEDSx5EA5yQCPbeh7sD8KWQLJJu7SYYaVOMADpQizFTqTAfkHdehHpy9e+9GWa3FxHHDHFGXeXyqThmGOQG223r0Fbw1UJhAdPEuJVO2H1HOSN8bctgN6sfw/LxBCBcl/DIACOd9985PYcq9ZfD1rbyEcRjmad0ZYkhA0FsDdiQcc+ePrVgKLZxzS3gTw4fMVj+U6Rge/LtzownTtC5IRmqZXuJ38lm8zLfySE5AiTGqMnlUfecTupbJVWebxlbX5VBOPTPY0bd3lt8QcVji4VEbe5ZgqCTSqSc8ZzyycbHNRg4fPbcVjtuIW0iSGTwmTILDf2I2oTyyb1olHEo+gLW92zQSPA6svlJPl1dcDvvVi4WTcI8b8NuZ1hwEe3Qk4OThio+31+h9x8L2t1FE/B7syMHRJYHbDsc6crnYnlsDv2pzgXCuKcOa5iW5s43crJiSR1BQjykHBzyPtjrnaDyKStsdptaP/2Q==">
            <a:hlinkClick r:id="rId4"/>
          </p:cNvPr>
          <p:cNvSpPr>
            <a:spLocks noChangeAspect="1" noChangeArrowheads="1"/>
          </p:cNvSpPr>
          <p:nvPr/>
        </p:nvSpPr>
        <p:spPr bwMode="auto">
          <a:xfrm>
            <a:off x="155575" y="-365125"/>
            <a:ext cx="1190625" cy="7620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678" name="Picture 6" descr="Taoist ritual"/>
          <p:cNvPicPr>
            <a:picLocks noChangeAspect="1" noChangeArrowheads="1"/>
          </p:cNvPicPr>
          <p:nvPr/>
        </p:nvPicPr>
        <p:blipFill>
          <a:blip r:embed="rId5" cstate="print"/>
          <a:srcRect/>
          <a:stretch>
            <a:fillRect/>
          </a:stretch>
        </p:blipFill>
        <p:spPr bwMode="auto">
          <a:xfrm>
            <a:off x="5638800" y="4401311"/>
            <a:ext cx="3124200" cy="1999489"/>
          </a:xfrm>
          <a:prstGeom prst="rect">
            <a:avLst/>
          </a:prstGeom>
          <a:noFill/>
        </p:spPr>
      </p:pic>
      <p:sp>
        <p:nvSpPr>
          <p:cNvPr id="28680" name="AutoShape 8" descr="data:image/jpg;base64,/9j/4AAQSkZJRgABAQAAAQABAAD/2wBDAAkGBwgHBgkIBwgKCgkLDRYPDQwMDRsUFRAWIB0iIiAdHx8kKDQsJCYxJx8fLT0tMTU3Ojo6Iys/RD84QzQ5Ojf/2wBDAQoKCg0MDRoPDxo3JR8lNzc3Nzc3Nzc3Nzc3Nzc3Nzc3Nzc3Nzc3Nzc3Nzc3Nzc3Nzc3Nzc3Nzc3Nzc3Nzc3Nzf/wAARCABOAGgDASIAAhEBAxEB/8QAGwAAAQUBAQAAAAAAAAAAAAAABAABAgMFBgf/xAA3EAABBAECAwYEBAQHAAAAAAABAAIDESEEMRITQQUiUWFxgQYVIzIUkZKhcrHB0RZCUlNiY4L/xAAZAQADAQEBAAAAAAAAAAAAAAABAgMABAX/xAAiEQACAgEEAgMBAAAAAAAAAAAAAQIRAxITIVExQQQiYTL/2gAMAwEAAhEDEQA/AO7Ls2w0R1CIh1krLD3muixIp5XZyrxO8b2vWliUjzVkcWbXzB2wOEO+SR0hk4+myzvxCmJwVNfHG3jT0WtEbsiieqlrpmucHsdZO4WVzWpxIOhpFYEnZt61QTzGg5GU/NDtwhuI3ufzSdZ3TuIuphXMaRVFNwNdkOHuqo4nVxNJV0EQkkbGDRJ3Km2l4HSbIv0zXHpXkidL2KJWtk428BOR1CM02niZdnio5cVe0CJxYbaw/uFKWZ+Isosa8sG0Y02lnkhje7gHj4pKqSKN7nCMcIu/NJSly7souFRgSatunYZJXtjYN3OIAWRqfizQxtdwF8z72a2gfcrh9RPLKfqSySdbc4lUtBcQBuV3vIvRxKHbOrd8Xzuvl6OEZxZJx+y0exu329ozOgmiZFIcs4Thw8M9Vx7YTG0O4S4jNeKugzPFNF3HCnb7EKazU/wZw4PQseCnypCLDXVXQKPZkun7Q0fOjnYJGjvxHdp/t5opj5GYABCq8qa+pNQa/oEDD41XipNDye7msq6YOmkdI5tE70quEtO6Oq0CqCInuDaIIKsY/l8VnvVQKz9Rq4tFCZ9TM2ONuC5xxlc3qPjASTuELDyg6hLINx6dFzzpey8XZ6BpdYOEtcRxHAR0EkZH1H94dCV5s/4q0sWmle1wdKK4G+J/ogYvjnU0C7TRucN3NkI/uoSiWUj1eYct3MBbw7nxSXk+o+PNdJG4NiYHEU0lxIHt1SSaR9Rzwglqw0n0V2m07g9xI22NIpxxQTsaCx9vDaF56p3kdHOkMSQwAOFg5zuEzXUaAHpSa7OPdP8AYbs3vukCXRTvZI2SGV0bwaJaSCt3/FE8cTG8phe3DnuJ73ssPlvlcwlmZCAHVQJS1TJNMXNlaW116EbWDtS0ctPyFwbVmzL8Sa4MJ4IW+fDt+6y3fEWobNxO1UjnHo3b8tlnS8bzT+70pDkxssDhsVfEaTy+R0hdHYTrtbq+1HNOrlPLYbazwKA1LBG+museHgmcNXM4MjocRwG4tO2F9ETuBLTW+y53Jt22OlRQace8B7hNwxt3BGcFp/orTE0uprqJPmmk0vDX1RZqg4Dr7rakErEY4zZPlRSV7uzpWt+3FXfFX80kdX6MkehDs3/vk/NS+XHYzzfnaPZwuOBZvZPRBwwgHZeizwt2XYB8u3+vMfdIdnD/AHpb/iWhWLryS5bh04fXCAdyXYH8uF1z5s799Rd2c2szzY/5o5tuGSEnNrbr4lE25LszndmsrMs361H5Yy75s360e67o49UwzuRY8k1i7kuwI9mxbcyb9aQ7Nis/Umv+NG1eACfZO4hg4nkAV/mKVsZZJdgzezogPvl/Wp/gIur5T/7Vo1MRxzG43ICsbIwmg+/QpGyqlMH/AAEXR8n6ykinChkfmklsdTl2QdQGTZ8kziTnhGfJTY5oF1+yTpGgdyNvq5UZxclLoC8Ze5vpgJhp3soNkx/AiC9zmdGgf6QoO3oF2PNYzt+xMa9tjiBPieiXA+svLj5DCfwsX65UgziaCDglEyVFbAST3D5klO4nrhyai02c+6rebrwKJh2ihk2b2BGVXNyXjhkaDXvX81aI21lJzI2AmjY6pQoHGmju2RgE5IBwro9OWAloAFeqcYPD1IxlFRfbnoErSKKTqigRiyXO+7okne+htjfzSSsaN1wf/9k=">
            <a:hlinkClick r:id="rId6"/>
          </p:cNvPr>
          <p:cNvSpPr>
            <a:spLocks noChangeAspect="1" noChangeArrowheads="1"/>
          </p:cNvSpPr>
          <p:nvPr/>
        </p:nvSpPr>
        <p:spPr bwMode="auto">
          <a:xfrm>
            <a:off x="155575" y="-350838"/>
            <a:ext cx="990600" cy="7429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8682" name="Picture 10" descr="http://untitled-project.com/photolog/content/Peace%20Boat/Tahiti/moorea-lagoon.jpg"/>
          <p:cNvPicPr>
            <a:picLocks noChangeAspect="1" noChangeArrowheads="1"/>
          </p:cNvPicPr>
          <p:nvPr/>
        </p:nvPicPr>
        <p:blipFill>
          <a:blip r:embed="rId7" cstate="print"/>
          <a:srcRect/>
          <a:stretch>
            <a:fillRect/>
          </a:stretch>
        </p:blipFill>
        <p:spPr bwMode="auto">
          <a:xfrm>
            <a:off x="533400" y="4286249"/>
            <a:ext cx="2819400" cy="2114551"/>
          </a:xfrm>
          <a:prstGeom prst="rect">
            <a:avLst/>
          </a:prstGeom>
          <a:noFill/>
        </p:spPr>
      </p:pic>
      <p:sp>
        <p:nvSpPr>
          <p:cNvPr id="28684" name="AutoShape 12" descr="data:image/jpg;base64,/9j/4AAQSkZJRgABAQAAAQABAAD/2wBDAAkGBwgHBgkIBwgKCgkLDRYPDQwMDRsUFRAWIB0iIiAdHx8kKDQsJCYxJx8fLT0tMTU3Ojo6Iys/RD84QzQ5Ojf/2wBDAQoKCg0MDRoPDxo3JR8lNzc3Nzc3Nzc3Nzc3Nzc3Nzc3Nzc3Nzc3Nzc3Nzc3Nzc3Nzc3Nzc3Nzc3Nzc3Nzc3Nzf/wAARCABOAHUDASIAAhEBAxEB/8QAGwAAAQUBAQAAAAAAAAAAAAAAAwABAgQFBgf/xAA4EAACAQMBBQUGAwgDAAAAAAABAgMABBESBSExQVETIlJhcQYUMoGRoUJisRUjM0NTkqLhwdHx/8QAGgEAAwEBAQEAAAAAAAAAAAAAAQIDBAAFBv/EACcRAAIBAwMEAgIDAAAAAAAAAAABAgMREgQhMRMUMlEioUGRYYHR/9oADAMBAAIRAxEAPwDORBViJGZgEBJ6AVSS7g8f2oy3kI/mCvrrnwUoy9F1XK5BROhyu+kD8vLNVxexH+aPnU1vIRwlFCyJSU/QcBT8aqfUCpNBAwyuAemKGt7DoKdouDS95hJ/iJ9aR04vlAvNBFto8Agr6ZNW4YkUjJU+g/3VEXMWfjU+WaMl3HncVx0zQUEvEaMrO7RpJHbjiozzyf8AdSb3dhp7o9KzGnjY5DKPnS7WPk33odN+yvcJcRRYaIK3dyQfzEU7zOF0gKR65/4oCzKOBH1pGdTxIpreyWa/GxF3duJoTZbjvohdeopu0xwpiX5AlPI/SlRe0PI0qN2HY4wSr0+9SEq9KGLeX+mal7vKOKGs6qHutR9hRIvT71ISChCB/CaILeTwmiqhN4hBIOtS1jrUVtpOlOIH6U2aEeJMP51NXPWoC3fpU+xccqOaEdiYc9akJD1qIifofpUxC55GhmibxH7Q9TTGQ9TT9i/MVExt0rswfEXat4j9aYyt4jTGNhypC3mcd1GI8hQzDaIu2bxGlT+6XH9J/wC2lXZM74F0WUniz5U62L5wSMetW0mJB1QsRzxRYprb8RJxyO6vM6hFSkyqlkQO8+keTCr1psea4x2EE8p6ohIrX2VdWto4eKOAvyaWIMR8zW7H7S3eoLqi0dQB+lZ6lea8T0dPpqc1epL6OXn9nL+3tnuLm3MMKDLvMwUAdd5rEk2hYQ8GWUczFnA9ScV6antG5GG7N/LQaoXf7KvGLtsPZ7u3xO0G8/TFS7ir6Nb0OmfjL9nAHaluVVktn0ngSQM0ybVh36rU53/jrrzsPZLFCuwLTKDdpaVf0aoy+z2y3kV22PbRkdJpRn/Oh3MwdjS/j7/w5I7XhGc2qgbuMhNBO2Snw2kTb947Rs4512UmxNiIQz2VkmDnBllPy/iVERbAt27tjYnfuHYlwP7iaMatV8XElp9PDylFHIR7at2Ke8W6KPxdnITjfuxn/ut32e2ZB7QRTvZa1kgxrQ4Oc5+Hrw/StFbzZ1rHottm2Gnw+7RY9OBNaOzvaeZv3TLFFGPwxLo3fKqZ6i10Io6DLFv9IwrjYZgYr2pyOIZMYqtJYTovcZWA6f8Aldt2tttDJwsjc9bkn7ms68slTJi7nlxFNDUVOG9xa2gpWyjujlTFMNzRn7UqvSTzJIy6WIU41AkA0q0qpVPLdOgnbcwk2ijLmNHYDmIyaS7TGvs0iJfwnAP0JrFmV47hjBNGsR/AJNOKlaECUTSXEYxyUk59aOG9maOhGKujbbahgIEsYGeAXBPzFEi23LLMFRWXPi0iqCRQXGZIwpY8WUkU62MyyFopEUciVyR86boK/AnUSVrtP+zb/aFxj48elDe8l0lmmIUc9VZ1xbSPAAcyMvRtOaqW5NuxSSNgW8XOndOnF8EVlNXyua0e0DM2mG5cHjgDf96czXOrMt7JjpkCq0EmWAFu6795AGKtYp40oPewk6ko7J7EJHEQaSWWQj8zE4oK3kTnGGweZHGrVBNtAxyYlyegxRlG3iTjKL8ho5LcvpTAY8sb6tWzqJf3kRZRxGeNLZ9lavcBZFxu7pzzrXFlAnwk49azTqW+LRenRc/nH7DW8toozG5jPmu+iPPCRg3XyJqo6QoN4B9WNVJbhF3Rxp64qEad2bZ6h01Z2LzPDnu3BA/LilWO07scliKVXVJ+zE9Vv4mRDZWuMCCPB6rmjrY2nHsI/pVWCY1cSXPKnVRegTdRPkMiIi6UUKOgGKnuoQen10/UM7TfIUUs0ItkYyR6U+vHKuVQFgmfOmzUNflSL13VOsTpZoeum1ml6p2IYHBzzo5vZioBI3c8VQeXQpYg4AyadH1KGHAilc0+R1lFbMstKzbyagTVd5dI4UB7huVB1UjlTbLbSKDvpVmPcsDzpUjqlVQZ/9k=">
            <a:hlinkClick r:id="rId8"/>
          </p:cNvPr>
          <p:cNvSpPr>
            <a:spLocks noChangeAspect="1" noChangeArrowheads="1"/>
          </p:cNvSpPr>
          <p:nvPr/>
        </p:nvSpPr>
        <p:spPr bwMode="auto">
          <a:xfrm>
            <a:off x="762000" y="1970087"/>
            <a:ext cx="2587625" cy="392113"/>
          </a:xfrm>
          <a:prstGeom prst="rect">
            <a:avLst/>
          </a:prstGeom>
          <a:noFill/>
        </p:spPr>
        <p:txBody>
          <a:bodyPr vert="horz" wrap="square" lIns="91440" tIns="45720" rIns="91440" bIns="45720" numCol="1" anchor="t" anchorCtr="0" compatLnSpc="1">
            <a:prstTxWarp prst="textNoShape">
              <a:avLst/>
            </a:prstTxWarp>
          </a:bodyPr>
          <a:lstStyle/>
          <a:p>
            <a:r>
              <a:rPr lang="en-US" dirty="0" smtClean="0"/>
              <a:t>Great Barrier Reef</a:t>
            </a:r>
            <a:endParaRPr lang="en-US" dirty="0"/>
          </a:p>
        </p:txBody>
      </p:sp>
      <p:pic>
        <p:nvPicPr>
          <p:cNvPr id="28686" name="Picture 14" descr="http://citytraveler.files.wordpress.com/2009/07/great-barrier-reef3-7-09.jpg"/>
          <p:cNvPicPr>
            <a:picLocks noChangeAspect="1" noChangeArrowheads="1"/>
          </p:cNvPicPr>
          <p:nvPr/>
        </p:nvPicPr>
        <p:blipFill>
          <a:blip r:embed="rId9" cstate="print"/>
          <a:srcRect/>
          <a:stretch>
            <a:fillRect/>
          </a:stretch>
        </p:blipFill>
        <p:spPr bwMode="auto">
          <a:xfrm>
            <a:off x="533401" y="2362200"/>
            <a:ext cx="2855182" cy="1905000"/>
          </a:xfrm>
          <a:prstGeom prst="rect">
            <a:avLst/>
          </a:prstGeom>
          <a:noFill/>
        </p:spPr>
      </p:pic>
      <p:sp>
        <p:nvSpPr>
          <p:cNvPr id="11" name="TextBox 10"/>
          <p:cNvSpPr txBox="1"/>
          <p:nvPr/>
        </p:nvSpPr>
        <p:spPr>
          <a:xfrm>
            <a:off x="5791200" y="6412468"/>
            <a:ext cx="2454518" cy="369332"/>
          </a:xfrm>
          <a:prstGeom prst="rect">
            <a:avLst/>
          </a:prstGeom>
          <a:noFill/>
        </p:spPr>
        <p:txBody>
          <a:bodyPr wrap="none" rtlCol="0">
            <a:spAutoFit/>
          </a:bodyPr>
          <a:lstStyle/>
          <a:p>
            <a:r>
              <a:rPr lang="en-US" dirty="0" smtClean="0"/>
              <a:t>Orchid  Island (</a:t>
            </a:r>
            <a:r>
              <a:rPr lang="en-US" dirty="0" err="1" smtClean="0"/>
              <a:t>Lanyu</a:t>
            </a:r>
            <a:r>
              <a:rPr lang="en-US" dirty="0" smtClean="0"/>
              <a:t>)</a:t>
            </a:r>
            <a:endParaRPr lang="en-US" dirty="0"/>
          </a:p>
        </p:txBody>
      </p:sp>
      <p:sp>
        <p:nvSpPr>
          <p:cNvPr id="12" name="TextBox 11"/>
          <p:cNvSpPr txBox="1"/>
          <p:nvPr/>
        </p:nvSpPr>
        <p:spPr>
          <a:xfrm>
            <a:off x="6172200" y="1992868"/>
            <a:ext cx="1531188" cy="369332"/>
          </a:xfrm>
          <a:prstGeom prst="rect">
            <a:avLst/>
          </a:prstGeom>
          <a:noFill/>
        </p:spPr>
        <p:txBody>
          <a:bodyPr wrap="none" rtlCol="0">
            <a:spAutoFit/>
          </a:bodyPr>
          <a:lstStyle/>
          <a:p>
            <a:r>
              <a:rPr lang="en-US" dirty="0" err="1" smtClean="0"/>
              <a:t>Racha</a:t>
            </a:r>
            <a:r>
              <a:rPr lang="en-US" dirty="0" smtClean="0"/>
              <a:t> Island</a:t>
            </a:r>
            <a:endParaRPr lang="en-US" dirty="0"/>
          </a:p>
        </p:txBody>
      </p:sp>
      <p:sp>
        <p:nvSpPr>
          <p:cNvPr id="13" name="TextBox 12"/>
          <p:cNvSpPr txBox="1"/>
          <p:nvPr/>
        </p:nvSpPr>
        <p:spPr>
          <a:xfrm>
            <a:off x="1559749" y="6412468"/>
            <a:ext cx="1031051" cy="369332"/>
          </a:xfrm>
          <a:prstGeom prst="rect">
            <a:avLst/>
          </a:prstGeom>
          <a:noFill/>
        </p:spPr>
        <p:txBody>
          <a:bodyPr wrap="none" rtlCol="0">
            <a:spAutoFit/>
          </a:bodyPr>
          <a:lstStyle/>
          <a:p>
            <a:r>
              <a:rPr lang="en-US" dirty="0" err="1" smtClean="0"/>
              <a:t>Moorea</a:t>
            </a:r>
            <a:r>
              <a:rPr lang="en-US" dirty="0" smtClean="0"/>
              <a:t> </a:t>
            </a:r>
            <a:endParaRPr lang="en-US" dirty="0"/>
          </a:p>
        </p:txBody>
      </p:sp>
      <p:pic>
        <p:nvPicPr>
          <p:cNvPr id="15" name="Picture 2" descr="Logo">
            <a:hlinkClick r:id="rId10"/>
          </p:cNvPr>
          <p:cNvPicPr>
            <a:picLocks noChangeAspect="1" noChangeArrowheads="1"/>
          </p:cNvPicPr>
          <p:nvPr/>
        </p:nvPicPr>
        <p:blipFill>
          <a:blip r:embed="rId11" cstate="print"/>
          <a:srcRect/>
          <a:stretch>
            <a:fillRect/>
          </a:stretch>
        </p:blipFill>
        <p:spPr bwMode="auto">
          <a:xfrm>
            <a:off x="0" y="0"/>
            <a:ext cx="9219385" cy="1905000"/>
          </a:xfrm>
          <a:prstGeom prst="rect">
            <a:avLst/>
          </a:prstGeom>
          <a:noFill/>
        </p:spPr>
      </p:pic>
      <p:pic>
        <p:nvPicPr>
          <p:cNvPr id="16" name="Picture 4" descr="http://sites.google.com/site/creon6tw/_/rsrc/1282369049690/config/CREON-logo-final.JPG"/>
          <p:cNvPicPr>
            <a:picLocks noChangeAspect="1" noChangeArrowheads="1"/>
          </p:cNvPicPr>
          <p:nvPr/>
        </p:nvPicPr>
        <p:blipFill>
          <a:blip r:embed="rId12" cstate="print"/>
          <a:srcRect/>
          <a:stretch>
            <a:fillRect/>
          </a:stretch>
        </p:blipFill>
        <p:spPr bwMode="auto">
          <a:xfrm>
            <a:off x="3454400" y="6019801"/>
            <a:ext cx="2235200" cy="838200"/>
          </a:xfrm>
          <a:prstGeom prst="rect">
            <a:avLst/>
          </a:prstGeom>
          <a:noFill/>
        </p:spPr>
      </p:pic>
      <p:pic>
        <p:nvPicPr>
          <p:cNvPr id="17" name="Picture 6" descr="http://sites.google.com/site/creon6tw/_/rsrc/1282449039598/config/nchc-small.bmp"/>
          <p:cNvPicPr>
            <a:picLocks noChangeAspect="1" noChangeArrowheads="1"/>
          </p:cNvPicPr>
          <p:nvPr/>
        </p:nvPicPr>
        <p:blipFill>
          <a:blip r:embed="rId13" cstate="print"/>
          <a:srcRect/>
          <a:stretch>
            <a:fillRect/>
          </a:stretch>
        </p:blipFill>
        <p:spPr bwMode="auto">
          <a:xfrm>
            <a:off x="3733800" y="2514600"/>
            <a:ext cx="1600200" cy="1354015"/>
          </a:xfrm>
          <a:prstGeom prst="rect">
            <a:avLst/>
          </a:prstGeom>
          <a:noFill/>
        </p:spPr>
      </p:pic>
      <p:pic>
        <p:nvPicPr>
          <p:cNvPr id="18" name="Picture 8" descr="http://sites.google.com/site/creon6tw/_/rsrc/1282448552093/config/9.gif">
            <a:hlinkClick r:id="rId14"/>
          </p:cNvPr>
          <p:cNvPicPr>
            <a:picLocks noChangeAspect="1" noChangeArrowheads="1"/>
          </p:cNvPicPr>
          <p:nvPr/>
        </p:nvPicPr>
        <p:blipFill>
          <a:blip r:embed="rId15" cstate="print"/>
          <a:srcRect r="75316"/>
          <a:stretch>
            <a:fillRect/>
          </a:stretch>
        </p:blipFill>
        <p:spPr bwMode="auto">
          <a:xfrm>
            <a:off x="4038600" y="3886200"/>
            <a:ext cx="838200" cy="838200"/>
          </a:xfrm>
          <a:prstGeom prst="rect">
            <a:avLst/>
          </a:prstGeom>
          <a:noFill/>
        </p:spPr>
      </p:pic>
      <p:sp>
        <p:nvSpPr>
          <p:cNvPr id="20" name="TextBox 19"/>
          <p:cNvSpPr txBox="1"/>
          <p:nvPr/>
        </p:nvSpPr>
        <p:spPr>
          <a:xfrm>
            <a:off x="4114309" y="5410200"/>
            <a:ext cx="838691" cy="369332"/>
          </a:xfrm>
          <a:prstGeom prst="rect">
            <a:avLst/>
          </a:prstGeom>
          <a:noFill/>
        </p:spPr>
        <p:txBody>
          <a:bodyPr wrap="none" rtlCol="0">
            <a:spAutoFit/>
          </a:bodyPr>
          <a:lstStyle/>
          <a:p>
            <a:r>
              <a:rPr lang="en-US" dirty="0" smtClean="0"/>
              <a:t>UCSD</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47800"/>
          </a:xfrm>
        </p:spPr>
        <p:txBody>
          <a:bodyPr/>
          <a:lstStyle/>
          <a:p>
            <a:r>
              <a:rPr lang="en-US" dirty="0" smtClean="0"/>
              <a:t>PRIME</a:t>
            </a:r>
            <a:br>
              <a:rPr lang="en-US" dirty="0" smtClean="0"/>
            </a:br>
            <a:r>
              <a:rPr lang="en-US" sz="3200" dirty="0" smtClean="0"/>
              <a:t>Research Apprenticeship</a:t>
            </a:r>
            <a:br>
              <a:rPr lang="en-US" sz="3200" dirty="0" smtClean="0"/>
            </a:br>
            <a:r>
              <a:rPr lang="en-US" sz="3200" dirty="0" smtClean="0"/>
              <a:t>Cultural Immersion</a:t>
            </a:r>
            <a:endParaRPr lang="en-US" dirty="0"/>
          </a:p>
        </p:txBody>
      </p:sp>
      <p:sp>
        <p:nvSpPr>
          <p:cNvPr id="3" name="Content Placeholder 2"/>
          <p:cNvSpPr>
            <a:spLocks noGrp="1"/>
          </p:cNvSpPr>
          <p:nvPr>
            <p:ph idx="1"/>
          </p:nvPr>
        </p:nvSpPr>
        <p:spPr>
          <a:xfrm>
            <a:off x="304800" y="1295400"/>
            <a:ext cx="8229600" cy="5562600"/>
          </a:xfrm>
        </p:spPr>
        <p:txBody>
          <a:bodyPr/>
          <a:lstStyle/>
          <a:p>
            <a:r>
              <a:rPr lang="en-US" dirty="0" smtClean="0"/>
              <a:t>Seventh year</a:t>
            </a:r>
          </a:p>
          <a:p>
            <a:r>
              <a:rPr lang="en-US" dirty="0" smtClean="0"/>
              <a:t>29 </a:t>
            </a:r>
            <a:r>
              <a:rPr lang="en-US" dirty="0" smtClean="0"/>
              <a:t>S</a:t>
            </a:r>
            <a:r>
              <a:rPr lang="en-US" dirty="0" smtClean="0"/>
              <a:t>tudents</a:t>
            </a:r>
          </a:p>
          <a:p>
            <a:r>
              <a:rPr lang="en-US" dirty="0" smtClean="0"/>
              <a:t>11 Institutions</a:t>
            </a:r>
            <a:endParaRPr lang="en-US" dirty="0" smtClean="0"/>
          </a:p>
          <a:p>
            <a:r>
              <a:rPr lang="en-US" dirty="0" smtClean="0"/>
              <a:t>Project areas:</a:t>
            </a:r>
          </a:p>
          <a:p>
            <a:pPr lvl="1"/>
            <a:r>
              <a:rPr lang="en-US" dirty="0" smtClean="0"/>
              <a:t>Avian </a:t>
            </a:r>
            <a:r>
              <a:rPr lang="en-US" dirty="0" smtClean="0"/>
              <a:t>Flu (CNIC – 14)</a:t>
            </a:r>
          </a:p>
          <a:p>
            <a:pPr lvl="1"/>
            <a:r>
              <a:rPr lang="en-US" dirty="0" smtClean="0"/>
              <a:t>Docking</a:t>
            </a:r>
            <a:endParaRPr lang="en-US" dirty="0" smtClean="0"/>
          </a:p>
          <a:p>
            <a:pPr lvl="1"/>
            <a:r>
              <a:rPr lang="en-US" dirty="0" smtClean="0"/>
              <a:t>Environmental Observing</a:t>
            </a:r>
          </a:p>
          <a:p>
            <a:pPr lvl="1"/>
            <a:r>
              <a:rPr lang="en-US" dirty="0" smtClean="0"/>
              <a:t>Cardiac </a:t>
            </a:r>
            <a:r>
              <a:rPr lang="en-US" dirty="0" smtClean="0"/>
              <a:t>Modeling</a:t>
            </a:r>
            <a:endParaRPr lang="en-US" dirty="0" smtClean="0"/>
          </a:p>
          <a:p>
            <a:pPr lvl="1"/>
            <a:r>
              <a:rPr lang="en-US" dirty="0" smtClean="0"/>
              <a:t>Visualization (</a:t>
            </a:r>
            <a:r>
              <a:rPr lang="en-US" dirty="0" smtClean="0"/>
              <a:t>NARA Exhibit</a:t>
            </a:r>
            <a:r>
              <a:rPr lang="en-US" dirty="0" smtClean="0"/>
              <a:t>)</a:t>
            </a:r>
          </a:p>
          <a:p>
            <a:pPr lvl="1"/>
            <a:r>
              <a:rPr lang="en-US" dirty="0" smtClean="0"/>
              <a:t>Virtualization of resources</a:t>
            </a:r>
          </a:p>
          <a:p>
            <a:pPr lvl="1"/>
            <a:endParaRPr lang="en-US" dirty="0"/>
          </a:p>
        </p:txBody>
      </p:sp>
      <p:pic>
        <p:nvPicPr>
          <p:cNvPr id="44033" name="Picture 1" descr="E:\PARZBERG\My Documents\PRIME\Program 2010\Pictures\NICT DSC_3060_org.jpg"/>
          <p:cNvPicPr>
            <a:picLocks noChangeAspect="1" noChangeArrowheads="1"/>
          </p:cNvPicPr>
          <p:nvPr/>
        </p:nvPicPr>
        <p:blipFill>
          <a:blip r:embed="rId3" cstate="print"/>
          <a:srcRect/>
          <a:stretch>
            <a:fillRect/>
          </a:stretch>
        </p:blipFill>
        <p:spPr bwMode="auto">
          <a:xfrm>
            <a:off x="5562600" y="1485332"/>
            <a:ext cx="3581399" cy="2378690"/>
          </a:xfrm>
          <a:prstGeom prst="rect">
            <a:avLst/>
          </a:prstGeom>
          <a:noFill/>
        </p:spPr>
      </p:pic>
      <p:pic>
        <p:nvPicPr>
          <p:cNvPr id="44035" name="Picture 3" descr="http://english.cnic.cas.cn/ns/es/201008/W020100901313147462010.jpg"/>
          <p:cNvPicPr>
            <a:picLocks noChangeAspect="1" noChangeArrowheads="1"/>
          </p:cNvPicPr>
          <p:nvPr/>
        </p:nvPicPr>
        <p:blipFill>
          <a:blip r:embed="rId4" cstate="print"/>
          <a:srcRect/>
          <a:stretch>
            <a:fillRect/>
          </a:stretch>
        </p:blipFill>
        <p:spPr bwMode="auto">
          <a:xfrm>
            <a:off x="6553200" y="3810000"/>
            <a:ext cx="2590800" cy="1653576"/>
          </a:xfrm>
          <a:prstGeom prst="rect">
            <a:avLst/>
          </a:prstGeom>
          <a:noFill/>
        </p:spPr>
      </p:pic>
      <p:sp>
        <p:nvSpPr>
          <p:cNvPr id="7" name="TextBox 6"/>
          <p:cNvSpPr txBox="1"/>
          <p:nvPr/>
        </p:nvSpPr>
        <p:spPr>
          <a:xfrm>
            <a:off x="5562600" y="5638800"/>
            <a:ext cx="3659976" cy="1200329"/>
          </a:xfrm>
          <a:prstGeom prst="rect">
            <a:avLst/>
          </a:prstGeom>
          <a:noFill/>
        </p:spPr>
        <p:txBody>
          <a:bodyPr wrap="none" rtlCol="0">
            <a:spAutoFit/>
          </a:bodyPr>
          <a:lstStyle/>
          <a:p>
            <a:r>
              <a:rPr lang="en-US" dirty="0" smtClean="0"/>
              <a:t>Finish </a:t>
            </a:r>
            <a:r>
              <a:rPr lang="en-US" dirty="0" smtClean="0"/>
              <a:t>creating a virtual cluster </a:t>
            </a:r>
            <a:endParaRPr lang="en-US" dirty="0" smtClean="0"/>
          </a:p>
          <a:p>
            <a:r>
              <a:rPr lang="en-US" dirty="0" smtClean="0"/>
              <a:t>between </a:t>
            </a:r>
            <a:r>
              <a:rPr lang="en-US" dirty="0" smtClean="0"/>
              <a:t>Osaka University </a:t>
            </a:r>
            <a:r>
              <a:rPr lang="en-US" dirty="0" smtClean="0"/>
              <a:t>and</a:t>
            </a:r>
          </a:p>
          <a:p>
            <a:r>
              <a:rPr lang="en-US" dirty="0" smtClean="0"/>
              <a:t> </a:t>
            </a:r>
            <a:r>
              <a:rPr lang="en-US" dirty="0" smtClean="0"/>
              <a:t>UCSD using PIAX and </a:t>
            </a:r>
            <a:r>
              <a:rPr lang="en-US" dirty="0" err="1" smtClean="0"/>
              <a:t>OpenVPN</a:t>
            </a:r>
            <a:endParaRPr lang="en-US" dirty="0" smtClean="0"/>
          </a:p>
          <a:p>
            <a:r>
              <a:rPr lang="en-US" dirty="0" smtClean="0"/>
              <a:t> </a:t>
            </a:r>
            <a:r>
              <a:rPr lang="en-US" dirty="0" smtClean="0"/>
              <a:t>as the virtual network</a:t>
            </a:r>
            <a:r>
              <a:rPr lang="en-US" dirty="0" smtClean="0"/>
              <a:t>!</a:t>
            </a: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39762"/>
          </a:xfrm>
        </p:spPr>
        <p:txBody>
          <a:bodyPr/>
          <a:lstStyle/>
          <a:p>
            <a:r>
              <a:rPr lang="en-US" dirty="0" smtClean="0"/>
              <a:t>Face of PRIME 2010</a:t>
            </a:r>
            <a:endParaRPr lang="en-US" dirty="0"/>
          </a:p>
        </p:txBody>
      </p:sp>
      <p:pic>
        <p:nvPicPr>
          <p:cNvPr id="75778" name="Picture 2" descr="Brittni Baynes"/>
          <p:cNvPicPr>
            <a:picLocks noChangeAspect="1" noChangeArrowheads="1"/>
          </p:cNvPicPr>
          <p:nvPr/>
        </p:nvPicPr>
        <p:blipFill>
          <a:blip r:embed="rId3" cstate="print"/>
          <a:srcRect b="36424"/>
          <a:stretch>
            <a:fillRect/>
          </a:stretch>
        </p:blipFill>
        <p:spPr bwMode="auto">
          <a:xfrm>
            <a:off x="228600" y="1143000"/>
            <a:ext cx="962025" cy="914400"/>
          </a:xfrm>
          <a:prstGeom prst="rect">
            <a:avLst/>
          </a:prstGeom>
          <a:noFill/>
        </p:spPr>
      </p:pic>
      <p:pic>
        <p:nvPicPr>
          <p:cNvPr id="75780" name="Picture 4" descr="Jennifer Chandler"/>
          <p:cNvPicPr>
            <a:picLocks noChangeAspect="1" noChangeArrowheads="1"/>
          </p:cNvPicPr>
          <p:nvPr/>
        </p:nvPicPr>
        <p:blipFill>
          <a:blip r:embed="rId4" cstate="print"/>
          <a:srcRect b="36424"/>
          <a:stretch>
            <a:fillRect/>
          </a:stretch>
        </p:blipFill>
        <p:spPr bwMode="auto">
          <a:xfrm>
            <a:off x="228600" y="2209800"/>
            <a:ext cx="962025" cy="914400"/>
          </a:xfrm>
          <a:prstGeom prst="rect">
            <a:avLst/>
          </a:prstGeom>
          <a:noFill/>
        </p:spPr>
      </p:pic>
      <p:pic>
        <p:nvPicPr>
          <p:cNvPr id="75782" name="Picture 6" descr="Yuan Lo"/>
          <p:cNvPicPr>
            <a:picLocks noChangeAspect="1" noChangeArrowheads="1"/>
          </p:cNvPicPr>
          <p:nvPr/>
        </p:nvPicPr>
        <p:blipFill>
          <a:blip r:embed="rId5" cstate="print"/>
          <a:srcRect b="36424"/>
          <a:stretch>
            <a:fillRect/>
          </a:stretch>
        </p:blipFill>
        <p:spPr bwMode="auto">
          <a:xfrm>
            <a:off x="228600" y="3352800"/>
            <a:ext cx="962025" cy="914400"/>
          </a:xfrm>
          <a:prstGeom prst="rect">
            <a:avLst/>
          </a:prstGeom>
          <a:noFill/>
        </p:spPr>
      </p:pic>
      <p:pic>
        <p:nvPicPr>
          <p:cNvPr id="75784" name="Picture 8" descr="Ricardo Lozano"/>
          <p:cNvPicPr>
            <a:picLocks noChangeAspect="1" noChangeArrowheads="1"/>
          </p:cNvPicPr>
          <p:nvPr/>
        </p:nvPicPr>
        <p:blipFill>
          <a:blip r:embed="rId6" cstate="print"/>
          <a:srcRect b="37086"/>
          <a:stretch>
            <a:fillRect/>
          </a:stretch>
        </p:blipFill>
        <p:spPr bwMode="auto">
          <a:xfrm>
            <a:off x="228600" y="4419600"/>
            <a:ext cx="962025" cy="904875"/>
          </a:xfrm>
          <a:prstGeom prst="rect">
            <a:avLst/>
          </a:prstGeom>
          <a:noFill/>
        </p:spPr>
      </p:pic>
      <p:pic>
        <p:nvPicPr>
          <p:cNvPr id="75786" name="Picture 10" descr="Venkatakaushi Voleti"/>
          <p:cNvPicPr>
            <a:picLocks noChangeAspect="1" noChangeArrowheads="1"/>
          </p:cNvPicPr>
          <p:nvPr/>
        </p:nvPicPr>
        <p:blipFill>
          <a:blip r:embed="rId7" cstate="print"/>
          <a:srcRect b="31126"/>
          <a:stretch>
            <a:fillRect/>
          </a:stretch>
        </p:blipFill>
        <p:spPr bwMode="auto">
          <a:xfrm>
            <a:off x="228600" y="5562600"/>
            <a:ext cx="962025" cy="990600"/>
          </a:xfrm>
          <a:prstGeom prst="rect">
            <a:avLst/>
          </a:prstGeom>
          <a:noFill/>
        </p:spPr>
      </p:pic>
      <p:pic>
        <p:nvPicPr>
          <p:cNvPr id="75788" name="Picture 12" descr="Wendy Fong"/>
          <p:cNvPicPr>
            <a:picLocks noChangeAspect="1" noChangeArrowheads="1"/>
          </p:cNvPicPr>
          <p:nvPr/>
        </p:nvPicPr>
        <p:blipFill>
          <a:blip r:embed="rId8" cstate="print"/>
          <a:srcRect b="31126"/>
          <a:stretch>
            <a:fillRect/>
          </a:stretch>
        </p:blipFill>
        <p:spPr bwMode="auto">
          <a:xfrm>
            <a:off x="1600200" y="1152525"/>
            <a:ext cx="962025" cy="990600"/>
          </a:xfrm>
          <a:prstGeom prst="rect">
            <a:avLst/>
          </a:prstGeom>
          <a:noFill/>
        </p:spPr>
      </p:pic>
      <p:pic>
        <p:nvPicPr>
          <p:cNvPr id="75790" name="Picture 14" descr="Alicia Lee"/>
          <p:cNvPicPr>
            <a:picLocks noChangeAspect="1" noChangeArrowheads="1"/>
          </p:cNvPicPr>
          <p:nvPr/>
        </p:nvPicPr>
        <p:blipFill>
          <a:blip r:embed="rId9" cstate="print"/>
          <a:srcRect b="36424"/>
          <a:stretch>
            <a:fillRect/>
          </a:stretch>
        </p:blipFill>
        <p:spPr bwMode="auto">
          <a:xfrm>
            <a:off x="1600200" y="2371725"/>
            <a:ext cx="962025" cy="914400"/>
          </a:xfrm>
          <a:prstGeom prst="rect">
            <a:avLst/>
          </a:prstGeom>
          <a:noFill/>
        </p:spPr>
      </p:pic>
      <p:pic>
        <p:nvPicPr>
          <p:cNvPr id="75792" name="Picture 16" descr="Keith Lee"/>
          <p:cNvPicPr>
            <a:picLocks noChangeAspect="1" noChangeArrowheads="1"/>
          </p:cNvPicPr>
          <p:nvPr/>
        </p:nvPicPr>
        <p:blipFill>
          <a:blip r:embed="rId10" cstate="print"/>
          <a:srcRect b="31126"/>
          <a:stretch>
            <a:fillRect/>
          </a:stretch>
        </p:blipFill>
        <p:spPr bwMode="auto">
          <a:xfrm>
            <a:off x="4343400" y="1143000"/>
            <a:ext cx="962025" cy="990600"/>
          </a:xfrm>
          <a:prstGeom prst="rect">
            <a:avLst/>
          </a:prstGeom>
          <a:noFill/>
        </p:spPr>
      </p:pic>
      <p:pic>
        <p:nvPicPr>
          <p:cNvPr id="75794" name="Picture 18" descr="Raymond Wingfield"/>
          <p:cNvPicPr>
            <a:picLocks noChangeAspect="1" noChangeArrowheads="1"/>
          </p:cNvPicPr>
          <p:nvPr/>
        </p:nvPicPr>
        <p:blipFill>
          <a:blip r:embed="rId11" cstate="print"/>
          <a:srcRect b="31126"/>
          <a:stretch>
            <a:fillRect/>
          </a:stretch>
        </p:blipFill>
        <p:spPr bwMode="auto">
          <a:xfrm>
            <a:off x="4343400" y="2209800"/>
            <a:ext cx="962025" cy="990600"/>
          </a:xfrm>
          <a:prstGeom prst="rect">
            <a:avLst/>
          </a:prstGeom>
          <a:noFill/>
        </p:spPr>
      </p:pic>
      <p:pic>
        <p:nvPicPr>
          <p:cNvPr id="75796" name="Picture 20" descr="Nita Chen"/>
          <p:cNvPicPr>
            <a:picLocks noChangeAspect="1" noChangeArrowheads="1"/>
          </p:cNvPicPr>
          <p:nvPr/>
        </p:nvPicPr>
        <p:blipFill>
          <a:blip r:embed="rId12" cstate="print"/>
          <a:srcRect b="31126"/>
          <a:stretch>
            <a:fillRect/>
          </a:stretch>
        </p:blipFill>
        <p:spPr bwMode="auto">
          <a:xfrm>
            <a:off x="8105775" y="1143000"/>
            <a:ext cx="962025" cy="990600"/>
          </a:xfrm>
          <a:prstGeom prst="rect">
            <a:avLst/>
          </a:prstGeom>
          <a:noFill/>
        </p:spPr>
      </p:pic>
      <p:pic>
        <p:nvPicPr>
          <p:cNvPr id="75798" name="Picture 22" descr="Frances Duldulao"/>
          <p:cNvPicPr>
            <a:picLocks noChangeAspect="1" noChangeArrowheads="1"/>
          </p:cNvPicPr>
          <p:nvPr/>
        </p:nvPicPr>
        <p:blipFill>
          <a:blip r:embed="rId13" cstate="print"/>
          <a:srcRect b="36424"/>
          <a:stretch>
            <a:fillRect/>
          </a:stretch>
        </p:blipFill>
        <p:spPr bwMode="auto">
          <a:xfrm>
            <a:off x="8105775" y="2362200"/>
            <a:ext cx="962025" cy="914400"/>
          </a:xfrm>
          <a:prstGeom prst="rect">
            <a:avLst/>
          </a:prstGeom>
          <a:noFill/>
        </p:spPr>
      </p:pic>
      <p:pic>
        <p:nvPicPr>
          <p:cNvPr id="75800" name="Picture 24" descr="Ricky Harjanto"/>
          <p:cNvPicPr>
            <a:picLocks noChangeAspect="1" noChangeArrowheads="1"/>
          </p:cNvPicPr>
          <p:nvPr/>
        </p:nvPicPr>
        <p:blipFill>
          <a:blip r:embed="rId14" cstate="print"/>
          <a:srcRect b="36424"/>
          <a:stretch>
            <a:fillRect/>
          </a:stretch>
        </p:blipFill>
        <p:spPr bwMode="auto">
          <a:xfrm>
            <a:off x="8105775" y="3505200"/>
            <a:ext cx="962025" cy="914400"/>
          </a:xfrm>
          <a:prstGeom prst="rect">
            <a:avLst/>
          </a:prstGeom>
          <a:noFill/>
        </p:spPr>
      </p:pic>
      <p:pic>
        <p:nvPicPr>
          <p:cNvPr id="75802" name="Picture 26" descr="Jonathan Reuter"/>
          <p:cNvPicPr>
            <a:picLocks noChangeAspect="1" noChangeArrowheads="1"/>
          </p:cNvPicPr>
          <p:nvPr/>
        </p:nvPicPr>
        <p:blipFill>
          <a:blip r:embed="rId15" cstate="print"/>
          <a:srcRect b="37086"/>
          <a:stretch>
            <a:fillRect/>
          </a:stretch>
        </p:blipFill>
        <p:spPr bwMode="auto">
          <a:xfrm>
            <a:off x="8105775" y="4572000"/>
            <a:ext cx="962025" cy="904875"/>
          </a:xfrm>
          <a:prstGeom prst="rect">
            <a:avLst/>
          </a:prstGeom>
          <a:noFill/>
        </p:spPr>
      </p:pic>
      <p:pic>
        <p:nvPicPr>
          <p:cNvPr id="75804" name="Picture 28" descr="adrian ho"/>
          <p:cNvPicPr>
            <a:picLocks noChangeAspect="1" noChangeArrowheads="1"/>
          </p:cNvPicPr>
          <p:nvPr/>
        </p:nvPicPr>
        <p:blipFill>
          <a:blip r:embed="rId16" cstate="print"/>
          <a:srcRect b="36424"/>
          <a:stretch>
            <a:fillRect/>
          </a:stretch>
        </p:blipFill>
        <p:spPr bwMode="auto">
          <a:xfrm>
            <a:off x="6858000" y="1143000"/>
            <a:ext cx="962025" cy="914400"/>
          </a:xfrm>
          <a:prstGeom prst="rect">
            <a:avLst/>
          </a:prstGeom>
          <a:noFill/>
        </p:spPr>
      </p:pic>
      <p:pic>
        <p:nvPicPr>
          <p:cNvPr id="75806" name="Picture 30" descr="lex lacson"/>
          <p:cNvPicPr>
            <a:picLocks noChangeAspect="1" noChangeArrowheads="1"/>
          </p:cNvPicPr>
          <p:nvPr/>
        </p:nvPicPr>
        <p:blipFill>
          <a:blip r:embed="rId17" cstate="print"/>
          <a:srcRect b="31126"/>
          <a:stretch>
            <a:fillRect/>
          </a:stretch>
        </p:blipFill>
        <p:spPr bwMode="auto">
          <a:xfrm>
            <a:off x="6858000" y="2286000"/>
            <a:ext cx="962025" cy="990600"/>
          </a:xfrm>
          <a:prstGeom prst="rect">
            <a:avLst/>
          </a:prstGeom>
          <a:noFill/>
        </p:spPr>
      </p:pic>
      <p:pic>
        <p:nvPicPr>
          <p:cNvPr id="75808" name="Picture 32" descr="Ka Yan Lo"/>
          <p:cNvPicPr>
            <a:picLocks noChangeAspect="1" noChangeArrowheads="1"/>
          </p:cNvPicPr>
          <p:nvPr/>
        </p:nvPicPr>
        <p:blipFill>
          <a:blip r:embed="rId18" cstate="print"/>
          <a:srcRect b="36424"/>
          <a:stretch>
            <a:fillRect/>
          </a:stretch>
        </p:blipFill>
        <p:spPr bwMode="auto">
          <a:xfrm>
            <a:off x="6858000" y="3505200"/>
            <a:ext cx="962025" cy="914400"/>
          </a:xfrm>
          <a:prstGeom prst="rect">
            <a:avLst/>
          </a:prstGeom>
          <a:noFill/>
        </p:spPr>
      </p:pic>
      <p:pic>
        <p:nvPicPr>
          <p:cNvPr id="75810" name="Picture 34" descr="Kai En Tang"/>
          <p:cNvPicPr>
            <a:picLocks noChangeAspect="1" noChangeArrowheads="1"/>
          </p:cNvPicPr>
          <p:nvPr/>
        </p:nvPicPr>
        <p:blipFill>
          <a:blip r:embed="rId19" cstate="print"/>
          <a:srcRect b="37086"/>
          <a:stretch>
            <a:fillRect/>
          </a:stretch>
        </p:blipFill>
        <p:spPr bwMode="auto">
          <a:xfrm>
            <a:off x="6858000" y="4572000"/>
            <a:ext cx="962025" cy="904875"/>
          </a:xfrm>
          <a:prstGeom prst="rect">
            <a:avLst/>
          </a:prstGeom>
          <a:noFill/>
        </p:spPr>
      </p:pic>
      <p:pic>
        <p:nvPicPr>
          <p:cNvPr id="75812" name="Picture 36" descr="Charles Xue"/>
          <p:cNvPicPr>
            <a:picLocks noChangeAspect="1" noChangeArrowheads="1"/>
          </p:cNvPicPr>
          <p:nvPr/>
        </p:nvPicPr>
        <p:blipFill>
          <a:blip r:embed="rId20" cstate="print"/>
          <a:srcRect b="36424"/>
          <a:stretch>
            <a:fillRect/>
          </a:stretch>
        </p:blipFill>
        <p:spPr bwMode="auto">
          <a:xfrm>
            <a:off x="6858000" y="5638800"/>
            <a:ext cx="962025" cy="914400"/>
          </a:xfrm>
          <a:prstGeom prst="rect">
            <a:avLst/>
          </a:prstGeom>
          <a:noFill/>
        </p:spPr>
      </p:pic>
      <p:pic>
        <p:nvPicPr>
          <p:cNvPr id="75814" name="Picture 38" descr="Velu Ganapathy"/>
          <p:cNvPicPr>
            <a:picLocks noChangeAspect="1" noChangeArrowheads="1"/>
          </p:cNvPicPr>
          <p:nvPr/>
        </p:nvPicPr>
        <p:blipFill>
          <a:blip r:embed="rId21" cstate="print"/>
          <a:srcRect b="31126"/>
          <a:stretch>
            <a:fillRect/>
          </a:stretch>
        </p:blipFill>
        <p:spPr bwMode="auto">
          <a:xfrm>
            <a:off x="5562600" y="1143000"/>
            <a:ext cx="962025" cy="990600"/>
          </a:xfrm>
          <a:prstGeom prst="rect">
            <a:avLst/>
          </a:prstGeom>
          <a:noFill/>
        </p:spPr>
      </p:pic>
      <p:pic>
        <p:nvPicPr>
          <p:cNvPr id="75816" name="Picture 40" descr="Kevin Nguyen"/>
          <p:cNvPicPr>
            <a:picLocks noChangeAspect="1" noChangeArrowheads="1"/>
          </p:cNvPicPr>
          <p:nvPr/>
        </p:nvPicPr>
        <p:blipFill>
          <a:blip r:embed="rId22" cstate="print"/>
          <a:srcRect b="36424"/>
          <a:stretch>
            <a:fillRect/>
          </a:stretch>
        </p:blipFill>
        <p:spPr bwMode="auto">
          <a:xfrm>
            <a:off x="5638800" y="2362200"/>
            <a:ext cx="962025" cy="914400"/>
          </a:xfrm>
          <a:prstGeom prst="rect">
            <a:avLst/>
          </a:prstGeom>
          <a:noFill/>
        </p:spPr>
      </p:pic>
      <p:pic>
        <p:nvPicPr>
          <p:cNvPr id="75818" name="Picture 42" descr="Serena Chang"/>
          <p:cNvPicPr>
            <a:picLocks noChangeAspect="1" noChangeArrowheads="1"/>
          </p:cNvPicPr>
          <p:nvPr/>
        </p:nvPicPr>
        <p:blipFill>
          <a:blip r:embed="rId23" cstate="print"/>
          <a:srcRect b="31126"/>
          <a:stretch>
            <a:fillRect/>
          </a:stretch>
        </p:blipFill>
        <p:spPr bwMode="auto">
          <a:xfrm>
            <a:off x="1524000" y="4048125"/>
            <a:ext cx="962025" cy="990600"/>
          </a:xfrm>
          <a:prstGeom prst="rect">
            <a:avLst/>
          </a:prstGeom>
          <a:noFill/>
        </p:spPr>
      </p:pic>
      <p:pic>
        <p:nvPicPr>
          <p:cNvPr id="75820" name="Picture 44" descr="Qin Li"/>
          <p:cNvPicPr>
            <a:picLocks noChangeAspect="1" noChangeArrowheads="1"/>
          </p:cNvPicPr>
          <p:nvPr/>
        </p:nvPicPr>
        <p:blipFill>
          <a:blip r:embed="rId24" cstate="print"/>
          <a:srcRect b="37086"/>
          <a:stretch>
            <a:fillRect/>
          </a:stretch>
        </p:blipFill>
        <p:spPr bwMode="auto">
          <a:xfrm>
            <a:off x="1524000" y="5267325"/>
            <a:ext cx="962025" cy="904875"/>
          </a:xfrm>
          <a:prstGeom prst="rect">
            <a:avLst/>
          </a:prstGeom>
          <a:noFill/>
        </p:spPr>
      </p:pic>
      <p:pic>
        <p:nvPicPr>
          <p:cNvPr id="94210" name="Picture 2" descr="Cato Chan"/>
          <p:cNvPicPr>
            <a:picLocks noChangeAspect="1" noChangeArrowheads="1"/>
          </p:cNvPicPr>
          <p:nvPr/>
        </p:nvPicPr>
        <p:blipFill>
          <a:blip r:embed="rId25" cstate="print"/>
          <a:srcRect r="4950" b="31126"/>
          <a:stretch>
            <a:fillRect/>
          </a:stretch>
        </p:blipFill>
        <p:spPr bwMode="auto">
          <a:xfrm>
            <a:off x="2988930" y="5562600"/>
            <a:ext cx="914400" cy="990600"/>
          </a:xfrm>
          <a:prstGeom prst="rect">
            <a:avLst/>
          </a:prstGeom>
          <a:noFill/>
        </p:spPr>
      </p:pic>
      <p:pic>
        <p:nvPicPr>
          <p:cNvPr id="94212" name="Picture 4" descr="Vicki Lai"/>
          <p:cNvPicPr>
            <a:picLocks noChangeAspect="1" noChangeArrowheads="1"/>
          </p:cNvPicPr>
          <p:nvPr/>
        </p:nvPicPr>
        <p:blipFill>
          <a:blip r:embed="rId26" cstate="print"/>
          <a:srcRect r="4950" b="25828"/>
          <a:stretch>
            <a:fillRect/>
          </a:stretch>
        </p:blipFill>
        <p:spPr bwMode="auto">
          <a:xfrm>
            <a:off x="2988930" y="3962400"/>
            <a:ext cx="914400" cy="1066800"/>
          </a:xfrm>
          <a:prstGeom prst="rect">
            <a:avLst/>
          </a:prstGeom>
          <a:noFill/>
        </p:spPr>
      </p:pic>
      <p:pic>
        <p:nvPicPr>
          <p:cNvPr id="94214" name="Picture 6" descr="Allison Johnston"/>
          <p:cNvPicPr>
            <a:picLocks noChangeAspect="1" noChangeArrowheads="1"/>
          </p:cNvPicPr>
          <p:nvPr/>
        </p:nvPicPr>
        <p:blipFill>
          <a:blip r:embed="rId27" cstate="print"/>
          <a:srcRect r="-2970" b="31126"/>
          <a:stretch>
            <a:fillRect/>
          </a:stretch>
        </p:blipFill>
        <p:spPr bwMode="auto">
          <a:xfrm>
            <a:off x="2950830" y="1143000"/>
            <a:ext cx="990600" cy="990600"/>
          </a:xfrm>
          <a:prstGeom prst="rect">
            <a:avLst/>
          </a:prstGeom>
          <a:noFill/>
        </p:spPr>
      </p:pic>
      <p:pic>
        <p:nvPicPr>
          <p:cNvPr id="94216" name="Picture 8" descr="Michael Perry"/>
          <p:cNvPicPr>
            <a:picLocks noChangeAspect="1" noChangeArrowheads="1"/>
          </p:cNvPicPr>
          <p:nvPr/>
        </p:nvPicPr>
        <p:blipFill>
          <a:blip r:embed="rId28" cstate="print"/>
          <a:srcRect r="4950" b="31788"/>
          <a:stretch>
            <a:fillRect/>
          </a:stretch>
        </p:blipFill>
        <p:spPr bwMode="auto">
          <a:xfrm>
            <a:off x="2988930" y="2209800"/>
            <a:ext cx="914400" cy="981075"/>
          </a:xfrm>
          <a:prstGeom prst="rect">
            <a:avLst/>
          </a:prstGeom>
          <a:noFill/>
        </p:spPr>
      </p:pic>
      <p:pic>
        <p:nvPicPr>
          <p:cNvPr id="94218" name="Picture 10" descr="Negin Afagh"/>
          <p:cNvPicPr>
            <a:picLocks noChangeAspect="1" noChangeArrowheads="1"/>
          </p:cNvPicPr>
          <p:nvPr/>
        </p:nvPicPr>
        <p:blipFill>
          <a:blip r:embed="rId29" cstate="print"/>
          <a:srcRect r="4950" b="31126"/>
          <a:stretch>
            <a:fillRect/>
          </a:stretch>
        </p:blipFill>
        <p:spPr bwMode="auto">
          <a:xfrm>
            <a:off x="4343400" y="4038600"/>
            <a:ext cx="914400" cy="990600"/>
          </a:xfrm>
          <a:prstGeom prst="rect">
            <a:avLst/>
          </a:prstGeom>
          <a:noFill/>
        </p:spPr>
      </p:pic>
      <p:pic>
        <p:nvPicPr>
          <p:cNvPr id="94220" name="Picture 12" descr="Ethan Uong"/>
          <p:cNvPicPr>
            <a:picLocks noChangeAspect="1" noChangeArrowheads="1"/>
          </p:cNvPicPr>
          <p:nvPr/>
        </p:nvPicPr>
        <p:blipFill>
          <a:blip r:embed="rId30" cstate="print"/>
          <a:srcRect r="4950" b="26490"/>
          <a:stretch>
            <a:fillRect/>
          </a:stretch>
        </p:blipFill>
        <p:spPr bwMode="auto">
          <a:xfrm>
            <a:off x="5562600" y="3962400"/>
            <a:ext cx="914400" cy="1057275"/>
          </a:xfrm>
          <a:prstGeom prst="rect">
            <a:avLst/>
          </a:prstGeom>
          <a:noFill/>
        </p:spPr>
      </p:pic>
      <p:pic>
        <p:nvPicPr>
          <p:cNvPr id="94222" name="Picture 14" descr="Jenny Yan"/>
          <p:cNvPicPr>
            <a:picLocks noChangeAspect="1" noChangeArrowheads="1"/>
          </p:cNvPicPr>
          <p:nvPr/>
        </p:nvPicPr>
        <p:blipFill>
          <a:blip r:embed="rId31" cstate="print"/>
          <a:srcRect r="4950" b="26490"/>
          <a:stretch>
            <a:fillRect/>
          </a:stretch>
        </p:blipFill>
        <p:spPr bwMode="auto">
          <a:xfrm>
            <a:off x="4343400" y="5257800"/>
            <a:ext cx="914400" cy="1057275"/>
          </a:xfrm>
          <a:prstGeom prst="rect">
            <a:avLst/>
          </a:prstGeom>
          <a:noFill/>
        </p:spPr>
      </p:pic>
      <p:sp>
        <p:nvSpPr>
          <p:cNvPr id="32" name="TextBox 31"/>
          <p:cNvSpPr txBox="1"/>
          <p:nvPr/>
        </p:nvSpPr>
        <p:spPr>
          <a:xfrm>
            <a:off x="149676" y="533400"/>
            <a:ext cx="1338828" cy="646331"/>
          </a:xfrm>
          <a:prstGeom prst="rect">
            <a:avLst/>
          </a:prstGeom>
          <a:noFill/>
        </p:spPr>
        <p:txBody>
          <a:bodyPr wrap="none" rtlCol="0">
            <a:spAutoFit/>
          </a:bodyPr>
          <a:lstStyle/>
          <a:p>
            <a:pPr algn="ctr"/>
            <a:r>
              <a:rPr lang="en-US" dirty="0" err="1" smtClean="0"/>
              <a:t>Monash</a:t>
            </a:r>
            <a:r>
              <a:rPr lang="en-US" dirty="0" smtClean="0"/>
              <a:t> –</a:t>
            </a:r>
          </a:p>
          <a:p>
            <a:pPr algn="ctr"/>
            <a:r>
              <a:rPr lang="en-US" dirty="0" smtClean="0"/>
              <a:t>Melbourne </a:t>
            </a:r>
            <a:endParaRPr lang="en-US" dirty="0"/>
          </a:p>
        </p:txBody>
      </p:sp>
      <p:sp>
        <p:nvSpPr>
          <p:cNvPr id="33" name="TextBox 32"/>
          <p:cNvSpPr txBox="1"/>
          <p:nvPr/>
        </p:nvSpPr>
        <p:spPr>
          <a:xfrm>
            <a:off x="1752600" y="533400"/>
            <a:ext cx="941283" cy="646331"/>
          </a:xfrm>
          <a:prstGeom prst="rect">
            <a:avLst/>
          </a:prstGeom>
          <a:noFill/>
        </p:spPr>
        <p:txBody>
          <a:bodyPr wrap="none" rtlCol="0">
            <a:spAutoFit/>
          </a:bodyPr>
          <a:lstStyle/>
          <a:p>
            <a:pPr algn="ctr"/>
            <a:r>
              <a:rPr lang="en-US" dirty="0" smtClean="0"/>
              <a:t>CNIC –</a:t>
            </a:r>
          </a:p>
          <a:p>
            <a:pPr algn="ctr"/>
            <a:r>
              <a:rPr lang="en-US" dirty="0" smtClean="0"/>
              <a:t>Beijing</a:t>
            </a:r>
            <a:endParaRPr lang="en-US" dirty="0"/>
          </a:p>
        </p:txBody>
      </p:sp>
      <p:sp>
        <p:nvSpPr>
          <p:cNvPr id="34" name="TextBox 33"/>
          <p:cNvSpPr txBox="1"/>
          <p:nvPr/>
        </p:nvSpPr>
        <p:spPr>
          <a:xfrm>
            <a:off x="1534845" y="3429000"/>
            <a:ext cx="979755" cy="646331"/>
          </a:xfrm>
          <a:prstGeom prst="rect">
            <a:avLst/>
          </a:prstGeom>
          <a:noFill/>
        </p:spPr>
        <p:txBody>
          <a:bodyPr wrap="none" rtlCol="0">
            <a:spAutoFit/>
          </a:bodyPr>
          <a:lstStyle/>
          <a:p>
            <a:pPr algn="ctr"/>
            <a:r>
              <a:rPr lang="en-US" dirty="0" smtClean="0"/>
              <a:t>USM –</a:t>
            </a:r>
          </a:p>
          <a:p>
            <a:pPr algn="ctr"/>
            <a:r>
              <a:rPr lang="en-US" dirty="0" smtClean="0"/>
              <a:t>Penang</a:t>
            </a:r>
            <a:endParaRPr lang="en-US" dirty="0"/>
          </a:p>
        </p:txBody>
      </p:sp>
      <p:sp>
        <p:nvSpPr>
          <p:cNvPr id="35" name="TextBox 34"/>
          <p:cNvSpPr txBox="1"/>
          <p:nvPr/>
        </p:nvSpPr>
        <p:spPr>
          <a:xfrm>
            <a:off x="3001137" y="572869"/>
            <a:ext cx="889987" cy="646331"/>
          </a:xfrm>
          <a:prstGeom prst="rect">
            <a:avLst/>
          </a:prstGeom>
          <a:noFill/>
        </p:spPr>
        <p:txBody>
          <a:bodyPr wrap="none" rtlCol="0">
            <a:spAutoFit/>
          </a:bodyPr>
          <a:lstStyle/>
          <a:p>
            <a:pPr algn="ctr"/>
            <a:r>
              <a:rPr lang="en-US" dirty="0" smtClean="0"/>
              <a:t>TFRI –</a:t>
            </a:r>
          </a:p>
          <a:p>
            <a:pPr algn="ctr"/>
            <a:r>
              <a:rPr lang="en-US" dirty="0" smtClean="0"/>
              <a:t>Taipei</a:t>
            </a:r>
            <a:endParaRPr lang="en-US" dirty="0"/>
          </a:p>
        </p:txBody>
      </p:sp>
      <p:sp>
        <p:nvSpPr>
          <p:cNvPr id="36" name="TextBox 35"/>
          <p:cNvSpPr txBox="1"/>
          <p:nvPr/>
        </p:nvSpPr>
        <p:spPr>
          <a:xfrm>
            <a:off x="4114800" y="762000"/>
            <a:ext cx="1544012" cy="369332"/>
          </a:xfrm>
          <a:prstGeom prst="rect">
            <a:avLst/>
          </a:prstGeom>
          <a:noFill/>
        </p:spPr>
        <p:txBody>
          <a:bodyPr wrap="none" rtlCol="0">
            <a:spAutoFit/>
          </a:bodyPr>
          <a:lstStyle/>
          <a:p>
            <a:r>
              <a:rPr lang="en-US" dirty="0" smtClean="0"/>
              <a:t>U Hyderabad</a:t>
            </a:r>
            <a:endParaRPr lang="en-US" dirty="0"/>
          </a:p>
        </p:txBody>
      </p:sp>
      <p:sp>
        <p:nvSpPr>
          <p:cNvPr id="37" name="TextBox 36"/>
          <p:cNvSpPr txBox="1"/>
          <p:nvPr/>
        </p:nvSpPr>
        <p:spPr>
          <a:xfrm>
            <a:off x="3020373" y="5029200"/>
            <a:ext cx="851515" cy="646331"/>
          </a:xfrm>
          <a:prstGeom prst="rect">
            <a:avLst/>
          </a:prstGeom>
          <a:noFill/>
        </p:spPr>
        <p:txBody>
          <a:bodyPr wrap="none" rtlCol="0">
            <a:spAutoFit/>
          </a:bodyPr>
          <a:lstStyle/>
          <a:p>
            <a:pPr algn="ctr"/>
            <a:r>
              <a:rPr lang="en-US" dirty="0" smtClean="0"/>
              <a:t>NTU –</a:t>
            </a:r>
          </a:p>
          <a:p>
            <a:pPr algn="ctr"/>
            <a:r>
              <a:rPr lang="en-US" dirty="0" smtClean="0"/>
              <a:t>Taipei</a:t>
            </a:r>
            <a:endParaRPr lang="en-US" dirty="0"/>
          </a:p>
        </p:txBody>
      </p:sp>
      <p:sp>
        <p:nvSpPr>
          <p:cNvPr id="38" name="TextBox 37"/>
          <p:cNvSpPr txBox="1"/>
          <p:nvPr/>
        </p:nvSpPr>
        <p:spPr>
          <a:xfrm>
            <a:off x="2853660" y="3429000"/>
            <a:ext cx="1184940" cy="646331"/>
          </a:xfrm>
          <a:prstGeom prst="rect">
            <a:avLst/>
          </a:prstGeom>
          <a:noFill/>
        </p:spPr>
        <p:txBody>
          <a:bodyPr wrap="none" rtlCol="0">
            <a:spAutoFit/>
          </a:bodyPr>
          <a:lstStyle/>
          <a:p>
            <a:pPr algn="ctr"/>
            <a:r>
              <a:rPr lang="en-US" dirty="0" smtClean="0"/>
              <a:t>NCREE –</a:t>
            </a:r>
          </a:p>
          <a:p>
            <a:pPr algn="ctr"/>
            <a:r>
              <a:rPr lang="en-US" dirty="0" smtClean="0"/>
              <a:t>Taipei</a:t>
            </a:r>
            <a:endParaRPr lang="en-US" dirty="0"/>
          </a:p>
        </p:txBody>
      </p:sp>
      <p:sp>
        <p:nvSpPr>
          <p:cNvPr id="39" name="TextBox 38"/>
          <p:cNvSpPr txBox="1"/>
          <p:nvPr/>
        </p:nvSpPr>
        <p:spPr>
          <a:xfrm>
            <a:off x="7924800" y="572869"/>
            <a:ext cx="1338828" cy="646331"/>
          </a:xfrm>
          <a:prstGeom prst="rect">
            <a:avLst/>
          </a:prstGeom>
          <a:noFill/>
        </p:spPr>
        <p:txBody>
          <a:bodyPr wrap="none" rtlCol="0">
            <a:spAutoFit/>
          </a:bodyPr>
          <a:lstStyle/>
          <a:p>
            <a:pPr algn="ctr"/>
            <a:r>
              <a:rPr lang="en-US" dirty="0" err="1" smtClean="0"/>
              <a:t>Doshisha</a:t>
            </a:r>
            <a:r>
              <a:rPr lang="en-US" dirty="0" smtClean="0"/>
              <a:t> –</a:t>
            </a:r>
          </a:p>
          <a:p>
            <a:pPr algn="ctr"/>
            <a:r>
              <a:rPr lang="en-US" dirty="0" smtClean="0"/>
              <a:t>Kyoto</a:t>
            </a:r>
            <a:endParaRPr lang="en-US" dirty="0"/>
          </a:p>
        </p:txBody>
      </p:sp>
      <p:sp>
        <p:nvSpPr>
          <p:cNvPr id="40" name="TextBox 39"/>
          <p:cNvSpPr txBox="1"/>
          <p:nvPr/>
        </p:nvSpPr>
        <p:spPr>
          <a:xfrm>
            <a:off x="6781800" y="773668"/>
            <a:ext cx="1082348" cy="369332"/>
          </a:xfrm>
          <a:prstGeom prst="rect">
            <a:avLst/>
          </a:prstGeom>
          <a:noFill/>
        </p:spPr>
        <p:txBody>
          <a:bodyPr wrap="none" rtlCol="0">
            <a:spAutoFit/>
          </a:bodyPr>
          <a:lstStyle/>
          <a:p>
            <a:r>
              <a:rPr lang="en-US" dirty="0" smtClean="0"/>
              <a:t>Osaka U</a:t>
            </a:r>
            <a:endParaRPr lang="en-US" dirty="0"/>
          </a:p>
        </p:txBody>
      </p:sp>
      <p:sp>
        <p:nvSpPr>
          <p:cNvPr id="41" name="TextBox 40"/>
          <p:cNvSpPr txBox="1"/>
          <p:nvPr/>
        </p:nvSpPr>
        <p:spPr>
          <a:xfrm>
            <a:off x="5641732" y="609600"/>
            <a:ext cx="911468" cy="646331"/>
          </a:xfrm>
          <a:prstGeom prst="rect">
            <a:avLst/>
          </a:prstGeom>
          <a:noFill/>
        </p:spPr>
        <p:txBody>
          <a:bodyPr wrap="none" rtlCol="0">
            <a:spAutoFit/>
          </a:bodyPr>
          <a:lstStyle/>
          <a:p>
            <a:pPr algn="ctr"/>
            <a:r>
              <a:rPr lang="en-US" dirty="0" smtClean="0"/>
              <a:t>NICT –</a:t>
            </a:r>
          </a:p>
          <a:p>
            <a:pPr algn="ctr"/>
            <a:r>
              <a:rPr lang="en-US" dirty="0" smtClean="0"/>
              <a:t>Tokyo</a:t>
            </a:r>
            <a:endParaRPr lang="en-US" dirty="0"/>
          </a:p>
        </p:txBody>
      </p:sp>
      <p:sp>
        <p:nvSpPr>
          <p:cNvPr id="42" name="TextBox 41"/>
          <p:cNvSpPr txBox="1"/>
          <p:nvPr/>
        </p:nvSpPr>
        <p:spPr>
          <a:xfrm>
            <a:off x="4527763" y="3657600"/>
            <a:ext cx="1415837" cy="369332"/>
          </a:xfrm>
          <a:prstGeom prst="rect">
            <a:avLst/>
          </a:prstGeom>
          <a:noFill/>
        </p:spPr>
        <p:txBody>
          <a:bodyPr wrap="none" rtlCol="0">
            <a:spAutoFit/>
          </a:bodyPr>
          <a:lstStyle/>
          <a:p>
            <a:r>
              <a:rPr lang="en-US" dirty="0" smtClean="0"/>
              <a:t>U Auckland </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Exchanges</a:t>
            </a:r>
            <a:endParaRPr lang="en-US" dirty="0"/>
          </a:p>
        </p:txBody>
      </p:sp>
      <p:sp>
        <p:nvSpPr>
          <p:cNvPr id="3" name="Content Placeholder 2"/>
          <p:cNvSpPr>
            <a:spLocks noGrp="1"/>
          </p:cNvSpPr>
          <p:nvPr>
            <p:ph idx="1"/>
          </p:nvPr>
        </p:nvSpPr>
        <p:spPr/>
        <p:txBody>
          <a:bodyPr/>
          <a:lstStyle/>
          <a:p>
            <a:r>
              <a:rPr lang="en-US" dirty="0" smtClean="0"/>
              <a:t>Osaka </a:t>
            </a:r>
            <a:r>
              <a:rPr lang="en-US" dirty="0" err="1" smtClean="0"/>
              <a:t>Postdoc</a:t>
            </a:r>
            <a:endParaRPr lang="en-US" dirty="0" smtClean="0"/>
          </a:p>
          <a:p>
            <a:r>
              <a:rPr lang="en-US" dirty="0" smtClean="0"/>
              <a:t>MURPA Students</a:t>
            </a:r>
          </a:p>
          <a:p>
            <a:r>
              <a:rPr lang="en-US" dirty="0" smtClean="0"/>
              <a:t>PRAGMA TREE: Apartment </a:t>
            </a:r>
          </a:p>
          <a:p>
            <a:pPr>
              <a:buNone/>
            </a:pP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lstStyle/>
          <a:p>
            <a:r>
              <a:rPr lang="en-US" dirty="0" smtClean="0"/>
              <a:t>Awards and </a:t>
            </a:r>
            <a:r>
              <a:rPr lang="en-US" dirty="0" smtClean="0"/>
              <a:t>Honors</a:t>
            </a:r>
            <a:endParaRPr lang="en-US" dirty="0"/>
          </a:p>
        </p:txBody>
      </p:sp>
      <p:sp>
        <p:nvSpPr>
          <p:cNvPr id="3" name="Content Placeholder 2"/>
          <p:cNvSpPr>
            <a:spLocks noGrp="1"/>
          </p:cNvSpPr>
          <p:nvPr>
            <p:ph idx="1"/>
          </p:nvPr>
        </p:nvSpPr>
        <p:spPr>
          <a:xfrm>
            <a:off x="457200" y="914400"/>
            <a:ext cx="7010400" cy="5562600"/>
          </a:xfrm>
        </p:spPr>
        <p:txBody>
          <a:bodyPr/>
          <a:lstStyle/>
          <a:p>
            <a:r>
              <a:rPr lang="en-US" sz="2800" kern="1200" dirty="0" smtClean="0"/>
              <a:t>Asia GEO Grid Initiative Awarded (1 July 2010): </a:t>
            </a:r>
            <a:r>
              <a:rPr lang="en-US" sz="2800" kern="1200" dirty="0" smtClean="0"/>
              <a:t> Lead Yoshio Tanaka</a:t>
            </a:r>
            <a:endParaRPr lang="en-US" sz="2800" kern="1200" dirty="0" smtClean="0"/>
          </a:p>
          <a:p>
            <a:pPr lvl="1"/>
            <a:r>
              <a:rPr lang="en-US" sz="2400" kern="1200" dirty="0" smtClean="0"/>
              <a:t>AIST, NECTEC, NARL/NCHC and VAST </a:t>
            </a:r>
          </a:p>
          <a:p>
            <a:r>
              <a:rPr lang="en-US" sz="2800" dirty="0" smtClean="0"/>
              <a:t>David </a:t>
            </a:r>
            <a:r>
              <a:rPr lang="en-US" sz="2800" dirty="0" smtClean="0"/>
              <a:t>Abramson</a:t>
            </a:r>
          </a:p>
          <a:p>
            <a:pPr lvl="1"/>
            <a:r>
              <a:rPr lang="en-US" sz="2400" dirty="0" smtClean="0"/>
              <a:t>The Vice-Chancellor's Award for Excellence in Innovation and External Collaboration was awarded to Professor David </a:t>
            </a:r>
            <a:r>
              <a:rPr lang="en-US" sz="2400" dirty="0" smtClean="0"/>
              <a:t>Abramson.</a:t>
            </a:r>
          </a:p>
          <a:p>
            <a:pPr lvl="1"/>
            <a:r>
              <a:rPr lang="en-US" sz="2400" dirty="0" smtClean="0"/>
              <a:t>“</a:t>
            </a:r>
            <a:r>
              <a:rPr lang="en-US" sz="2400" dirty="0" smtClean="0"/>
              <a:t>Thanks ... couldn't do it without collaborators </a:t>
            </a:r>
            <a:r>
              <a:rPr lang="en-US" sz="2400" dirty="0" smtClean="0"/>
              <a:t>:-)”</a:t>
            </a:r>
            <a:endParaRPr lang="en-US" sz="2400" dirty="0" smtClean="0"/>
          </a:p>
          <a:p>
            <a:r>
              <a:rPr lang="en-US" sz="2800" dirty="0" smtClean="0"/>
              <a:t>Karpjoo Jeong</a:t>
            </a:r>
            <a:endParaRPr lang="en-US" sz="2800" dirty="0" smtClean="0"/>
          </a:p>
          <a:p>
            <a:pPr lvl="1"/>
            <a:r>
              <a:rPr lang="en-US" sz="2400" dirty="0" smtClean="0"/>
              <a:t>Appointed director of UBITA (institute for ubiquitous information technology and applications),  May 2010</a:t>
            </a:r>
            <a:r>
              <a:rPr lang="en-US" sz="2400" dirty="0" smtClean="0"/>
              <a:t>.</a:t>
            </a:r>
            <a:endParaRPr lang="en-US" sz="2400" dirty="0" smtClean="0"/>
          </a:p>
        </p:txBody>
      </p:sp>
      <p:pic>
        <p:nvPicPr>
          <p:cNvPr id="48130" name="Picture 2" descr="http://www.monash.edu.au/news/monashmemo/assets/images/20100825/lead-7.jpg"/>
          <p:cNvPicPr>
            <a:picLocks noChangeAspect="1" noChangeArrowheads="1"/>
          </p:cNvPicPr>
          <p:nvPr/>
        </p:nvPicPr>
        <p:blipFill>
          <a:blip r:embed="rId4" cstate="print"/>
          <a:srcRect l="8708" r="30430"/>
          <a:stretch>
            <a:fillRect/>
          </a:stretch>
        </p:blipFill>
        <p:spPr bwMode="auto">
          <a:xfrm>
            <a:off x="7315200" y="2819400"/>
            <a:ext cx="1828800" cy="1990726"/>
          </a:xfrm>
          <a:prstGeom prst="rect">
            <a:avLst/>
          </a:prstGeom>
          <a:noFill/>
        </p:spPr>
      </p:pic>
      <p:graphicFrame>
        <p:nvGraphicFramePr>
          <p:cNvPr id="48131" name="Object 2"/>
          <p:cNvGraphicFramePr>
            <a:graphicFrameLocks noChangeAspect="1"/>
          </p:cNvGraphicFramePr>
          <p:nvPr/>
        </p:nvGraphicFramePr>
        <p:xfrm>
          <a:off x="7669212" y="762000"/>
          <a:ext cx="1474788" cy="1828800"/>
        </p:xfrm>
        <a:graphic>
          <a:graphicData uri="http://schemas.openxmlformats.org/presentationml/2006/ole">
            <p:oleObj spid="_x0000_s48131" name="Image" r:id="rId5" imgW="3657143" imgH="4533333" progId="PhotoshopElements.Image.2">
              <p:embed/>
            </p:oleObj>
          </a:graphicData>
        </a:graphic>
      </p:graphicFrame>
      <p:graphicFrame>
        <p:nvGraphicFramePr>
          <p:cNvPr id="48133" name="Object 5"/>
          <p:cNvGraphicFramePr>
            <a:graphicFrameLocks noChangeAspect="1"/>
          </p:cNvGraphicFramePr>
          <p:nvPr/>
        </p:nvGraphicFramePr>
        <p:xfrm>
          <a:off x="7848600" y="5009033"/>
          <a:ext cx="1295400" cy="1696567"/>
        </p:xfrm>
        <a:graphic>
          <a:graphicData uri="http://schemas.openxmlformats.org/presentationml/2006/ole">
            <p:oleObj spid="_x0000_s48133" name="Image" r:id="rId6" imgW="3657143" imgH="4787302" progId="PhotoshopElements.Image.2">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39762"/>
          </a:xfrm>
        </p:spPr>
        <p:txBody>
          <a:bodyPr/>
          <a:lstStyle/>
          <a:p>
            <a:r>
              <a:rPr lang="en-US" dirty="0" smtClean="0"/>
              <a:t>IRNC Award to Indiana</a:t>
            </a:r>
            <a:endParaRPr lang="en-US" dirty="0"/>
          </a:p>
        </p:txBody>
      </p:sp>
      <p:pic>
        <p:nvPicPr>
          <p:cNvPr id="100357" name="Picture 5"/>
          <p:cNvPicPr>
            <a:picLocks noGrp="1" noChangeAspect="1" noChangeArrowheads="1"/>
          </p:cNvPicPr>
          <p:nvPr>
            <p:ph idx="1"/>
          </p:nvPr>
        </p:nvPicPr>
        <p:blipFill>
          <a:blip r:embed="rId3" cstate="print"/>
          <a:srcRect l="28955" t="35356" r="23693" b="9085"/>
          <a:stretch>
            <a:fillRect/>
          </a:stretch>
        </p:blipFill>
        <p:spPr bwMode="auto">
          <a:xfrm>
            <a:off x="4038600" y="838200"/>
            <a:ext cx="4724400" cy="3464560"/>
          </a:xfrm>
          <a:prstGeom prst="rect">
            <a:avLst/>
          </a:prstGeom>
          <a:noFill/>
          <a:ln w="9525">
            <a:noFill/>
            <a:miter lim="800000"/>
            <a:headEnd/>
            <a:tailEnd/>
          </a:ln>
        </p:spPr>
      </p:pic>
      <p:pic>
        <p:nvPicPr>
          <p:cNvPr id="100358" name="Picture 6"/>
          <p:cNvPicPr>
            <a:picLocks noChangeAspect="1" noChangeArrowheads="1"/>
          </p:cNvPicPr>
          <p:nvPr/>
        </p:nvPicPr>
        <p:blipFill>
          <a:blip r:embed="rId4" cstate="print"/>
          <a:srcRect l="28750" t="37000" r="23750" b="13000"/>
          <a:stretch>
            <a:fillRect/>
          </a:stretch>
        </p:blipFill>
        <p:spPr bwMode="auto">
          <a:xfrm>
            <a:off x="0" y="1905000"/>
            <a:ext cx="5791200" cy="3810000"/>
          </a:xfrm>
          <a:prstGeom prst="rect">
            <a:avLst/>
          </a:prstGeom>
          <a:noFill/>
          <a:ln w="9525">
            <a:noFill/>
            <a:miter lim="800000"/>
            <a:headEnd/>
            <a:tailEnd/>
          </a:ln>
        </p:spPr>
      </p:pic>
      <p:pic>
        <p:nvPicPr>
          <p:cNvPr id="8" name="Picture 6" descr="National Science Foundation logo with rotating globe"/>
          <p:cNvPicPr>
            <a:picLocks noChangeAspect="1" noChangeArrowheads="1" noCrop="1"/>
          </p:cNvPicPr>
          <p:nvPr/>
        </p:nvPicPr>
        <p:blipFill>
          <a:blip r:embed="rId5" cstate="print"/>
          <a:srcRect/>
          <a:stretch>
            <a:fillRect/>
          </a:stretch>
        </p:blipFill>
        <p:spPr bwMode="auto">
          <a:xfrm>
            <a:off x="7162800" y="5391150"/>
            <a:ext cx="1981200" cy="1466850"/>
          </a:xfrm>
          <a:prstGeom prst="rect">
            <a:avLst/>
          </a:prstGeom>
          <a:noFill/>
          <a:ln w="9525">
            <a:noFill/>
            <a:miter lim="800000"/>
            <a:headEnd/>
            <a:tailEnd/>
          </a:ln>
        </p:spPr>
      </p:pic>
      <p:pic>
        <p:nvPicPr>
          <p:cNvPr id="100360" name="Picture 8" descr="Jim Williams"/>
          <p:cNvPicPr>
            <a:picLocks noChangeAspect="1" noChangeArrowheads="1"/>
          </p:cNvPicPr>
          <p:nvPr/>
        </p:nvPicPr>
        <p:blipFill>
          <a:blip r:embed="rId6" cstate="print"/>
          <a:srcRect/>
          <a:stretch>
            <a:fillRect/>
          </a:stretch>
        </p:blipFill>
        <p:spPr bwMode="auto">
          <a:xfrm>
            <a:off x="5715000" y="4343400"/>
            <a:ext cx="1905000" cy="22860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0358"/>
                                        </p:tgtEl>
                                        <p:attrNameLst>
                                          <p:attrName>style.visibility</p:attrName>
                                        </p:attrNameLst>
                                      </p:cBhvr>
                                      <p:to>
                                        <p:strVal val="visible"/>
                                      </p:to>
                                    </p:set>
                                    <p:animEffect transition="in" filter="dissolve">
                                      <p:cBhvr>
                                        <p:cTn id="7" dur="500"/>
                                        <p:tgtEl>
                                          <p:spTgt spid="100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Meeting</a:t>
            </a:r>
            <a:endParaRPr lang="en-US" dirty="0"/>
          </a:p>
        </p:txBody>
      </p:sp>
      <p:sp>
        <p:nvSpPr>
          <p:cNvPr id="3" name="Content Placeholder 2"/>
          <p:cNvSpPr>
            <a:spLocks noGrp="1"/>
          </p:cNvSpPr>
          <p:nvPr>
            <p:ph idx="1"/>
          </p:nvPr>
        </p:nvSpPr>
        <p:spPr/>
        <p:txBody>
          <a:bodyPr/>
          <a:lstStyle/>
          <a:p>
            <a:r>
              <a:rPr lang="en-US" dirty="0" smtClean="0"/>
              <a:t>GLEON 11:  17 – 22 October, Nanjing</a:t>
            </a:r>
          </a:p>
          <a:p>
            <a:pPr lvl="1"/>
            <a:r>
              <a:rPr lang="en-US" dirty="0" smtClean="0"/>
              <a:t>CAS/</a:t>
            </a:r>
            <a:r>
              <a:rPr lang="en-US" dirty="0" err="1" smtClean="0"/>
              <a:t>Niglas</a:t>
            </a:r>
            <a:endParaRPr lang="en-US" dirty="0" smtClean="0"/>
          </a:p>
          <a:p>
            <a:r>
              <a:rPr lang="en-US" dirty="0" smtClean="0"/>
              <a:t>CREON: </a:t>
            </a:r>
            <a:endParaRPr lang="en-US" dirty="0" smtClean="0"/>
          </a:p>
          <a:p>
            <a:pPr lvl="1"/>
            <a:r>
              <a:rPr lang="en-US" dirty="0" smtClean="0"/>
              <a:t>Technical Session, December at e-science meeting in Melbourne</a:t>
            </a:r>
            <a:endParaRPr lang="en-US" dirty="0" smtClean="0"/>
          </a:p>
          <a:p>
            <a:r>
              <a:rPr lang="en-US" dirty="0" smtClean="0"/>
              <a:t>PRAGMA </a:t>
            </a:r>
            <a:r>
              <a:rPr lang="en-US" dirty="0" smtClean="0"/>
              <a:t>20: </a:t>
            </a:r>
            <a:r>
              <a:rPr lang="en-US" dirty="0" smtClean="0"/>
              <a:t>2 – 4 March 2011, Hong Kong</a:t>
            </a:r>
            <a:endParaRPr lang="en-US" dirty="0" smtClean="0"/>
          </a:p>
          <a:p>
            <a:pPr lvl="1"/>
            <a:r>
              <a:rPr lang="en-US" dirty="0" smtClean="0"/>
              <a:t>University of Hong </a:t>
            </a:r>
            <a:r>
              <a:rPr lang="en-US" dirty="0" smtClean="0"/>
              <a:t>Kong</a:t>
            </a:r>
          </a:p>
        </p:txBody>
      </p:sp>
      <p:pic>
        <p:nvPicPr>
          <p:cNvPr id="102403" name="Picture 3"/>
          <p:cNvPicPr>
            <a:picLocks noChangeAspect="1" noChangeArrowheads="1"/>
          </p:cNvPicPr>
          <p:nvPr/>
        </p:nvPicPr>
        <p:blipFill>
          <a:blip r:embed="rId2" cstate="print"/>
          <a:srcRect/>
          <a:stretch>
            <a:fillRect/>
          </a:stretch>
        </p:blipFill>
        <p:spPr bwMode="auto">
          <a:xfrm>
            <a:off x="7086600" y="4876800"/>
            <a:ext cx="1755775" cy="1608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Planning Meeting</a:t>
            </a:r>
            <a:endParaRPr lang="en-US" dirty="0"/>
          </a:p>
        </p:txBody>
      </p:sp>
      <p:sp>
        <p:nvSpPr>
          <p:cNvPr id="3" name="Content Placeholder 2"/>
          <p:cNvSpPr>
            <a:spLocks noGrp="1"/>
          </p:cNvSpPr>
          <p:nvPr>
            <p:ph idx="1"/>
          </p:nvPr>
        </p:nvSpPr>
        <p:spPr/>
        <p:txBody>
          <a:bodyPr/>
          <a:lstStyle/>
          <a:p>
            <a:r>
              <a:rPr lang="en-US" dirty="0" smtClean="0"/>
              <a:t>Successes, Opportunities, </a:t>
            </a:r>
            <a:r>
              <a:rPr lang="en-US" dirty="0" smtClean="0"/>
              <a:t>Challenges: Mason Katz</a:t>
            </a:r>
            <a:endParaRPr lang="en-US" dirty="0" smtClean="0"/>
          </a:p>
          <a:p>
            <a:r>
              <a:rPr lang="en-US" dirty="0" smtClean="0"/>
              <a:t>Technology Trends: Yoshio Tanaka</a:t>
            </a:r>
          </a:p>
          <a:p>
            <a:r>
              <a:rPr lang="en-US" dirty="0" smtClean="0"/>
              <a:t>Application Opportunities: Fang-Pang Lin</a:t>
            </a:r>
          </a:p>
          <a:p>
            <a:r>
              <a:rPr lang="en-US" dirty="0" smtClean="0"/>
              <a:t>Education, Outreach and Training</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Successes</a:t>
            </a:r>
            <a:endParaRPr lang="en-US" dirty="0"/>
          </a:p>
        </p:txBody>
      </p:sp>
      <p:sp>
        <p:nvSpPr>
          <p:cNvPr id="3" name="Content Placeholder 2"/>
          <p:cNvSpPr>
            <a:spLocks noGrp="1"/>
          </p:cNvSpPr>
          <p:nvPr>
            <p:ph idx="1"/>
          </p:nvPr>
        </p:nvSpPr>
        <p:spPr>
          <a:xfrm>
            <a:off x="457200" y="1066800"/>
            <a:ext cx="8229600" cy="5059363"/>
          </a:xfrm>
        </p:spPr>
        <p:txBody>
          <a:bodyPr/>
          <a:lstStyle/>
          <a:p>
            <a:r>
              <a:rPr lang="en-US" dirty="0" smtClean="0"/>
              <a:t>Exchange of ideas, technologies, people</a:t>
            </a:r>
          </a:p>
          <a:p>
            <a:r>
              <a:rPr lang="en-US" dirty="0" smtClean="0"/>
              <a:t>Helping raise support for funding; helping with people’s careers</a:t>
            </a:r>
          </a:p>
          <a:p>
            <a:r>
              <a:rPr lang="en-US" dirty="0" smtClean="0"/>
              <a:t>Providing platform to develop other communities and projects</a:t>
            </a:r>
          </a:p>
          <a:p>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endParaRPr lang="en-US" smtClean="0"/>
          </a:p>
        </p:txBody>
      </p:sp>
      <p:pic>
        <p:nvPicPr>
          <p:cNvPr id="29699" name="Content Placeholder 3" descr="world-map-PRAGMA v30Mar08.jpg"/>
          <p:cNvPicPr>
            <a:picLocks noGrp="1" noChangeAspect="1"/>
          </p:cNvPicPr>
          <p:nvPr>
            <p:ph idx="1"/>
          </p:nvPr>
        </p:nvPicPr>
        <p:blipFill>
          <a:blip r:embed="rId3" cstate="print"/>
          <a:srcRect l="29282" t="3664" r="9035" b="5190"/>
          <a:stretch>
            <a:fillRect/>
          </a:stretch>
        </p:blipFill>
        <p:spPr>
          <a:xfrm>
            <a:off x="0" y="0"/>
            <a:ext cx="9372600" cy="6934200"/>
          </a:xfrm>
        </p:spPr>
      </p:pic>
      <p:sp>
        <p:nvSpPr>
          <p:cNvPr id="29700" name="Rectangle 4"/>
          <p:cNvSpPr>
            <a:spLocks noChangeArrowheads="1"/>
          </p:cNvSpPr>
          <p:nvPr/>
        </p:nvSpPr>
        <p:spPr bwMode="auto">
          <a:xfrm>
            <a:off x="4800600" y="3657600"/>
            <a:ext cx="4572000" cy="3175000"/>
          </a:xfrm>
          <a:prstGeom prst="rect">
            <a:avLst/>
          </a:prstGeom>
          <a:noFill/>
          <a:ln w="9525">
            <a:noFill/>
            <a:miter lim="800000"/>
            <a:headEnd/>
            <a:tailEnd/>
          </a:ln>
        </p:spPr>
        <p:txBody>
          <a:bodyPr>
            <a:spAutoFit/>
          </a:bodyPr>
          <a:lstStyle/>
          <a:p>
            <a:pPr algn="ctr">
              <a:lnSpc>
                <a:spcPct val="70000"/>
              </a:lnSpc>
              <a:spcBef>
                <a:spcPct val="50000"/>
              </a:spcBef>
            </a:pPr>
            <a:r>
              <a:rPr lang="en-US" altLang="ja-JP" sz="2400" b="1">
                <a:solidFill>
                  <a:srgbClr val="FFFFFF"/>
                </a:solidFill>
                <a:latin typeface="Calibri" pitchFamily="34" charset="0"/>
              </a:rPr>
              <a:t>Strengthen Existing and Establish New Collaborations </a:t>
            </a:r>
          </a:p>
          <a:p>
            <a:pPr algn="ctr">
              <a:lnSpc>
                <a:spcPct val="70000"/>
              </a:lnSpc>
              <a:spcBef>
                <a:spcPct val="50000"/>
              </a:spcBef>
            </a:pPr>
            <a:r>
              <a:rPr lang="en-US" altLang="ja-JP" sz="2400" b="1">
                <a:solidFill>
                  <a:srgbClr val="FFFFFF"/>
                </a:solidFill>
                <a:latin typeface="Calibri" pitchFamily="34" charset="0"/>
              </a:rPr>
              <a:t> </a:t>
            </a:r>
          </a:p>
          <a:p>
            <a:pPr algn="ctr">
              <a:lnSpc>
                <a:spcPct val="70000"/>
              </a:lnSpc>
              <a:spcBef>
                <a:spcPct val="50000"/>
              </a:spcBef>
            </a:pPr>
            <a:r>
              <a:rPr lang="en-US" altLang="ko-KR" sz="2400" b="1">
                <a:solidFill>
                  <a:srgbClr val="FFFFFF"/>
                </a:solidFill>
                <a:latin typeface="Calibri" pitchFamily="34" charset="0"/>
                <a:ea typeface="Gulim" pitchFamily="34" charset="-127"/>
              </a:rPr>
              <a:t>Work with Science Teams to Advance Grid Technologies and Improve the Underlying Infrastructure</a:t>
            </a:r>
          </a:p>
          <a:p>
            <a:pPr algn="ctr">
              <a:lnSpc>
                <a:spcPct val="70000"/>
              </a:lnSpc>
              <a:spcBef>
                <a:spcPct val="50000"/>
              </a:spcBef>
            </a:pPr>
            <a:endParaRPr lang="en-US" altLang="ko-KR" sz="2400" b="1">
              <a:solidFill>
                <a:srgbClr val="FFFFFF"/>
              </a:solidFill>
              <a:latin typeface="Calibri" pitchFamily="34" charset="0"/>
              <a:ea typeface="Gulim" pitchFamily="34" charset="-127"/>
            </a:endParaRPr>
          </a:p>
          <a:p>
            <a:pPr algn="ctr">
              <a:lnSpc>
                <a:spcPct val="70000"/>
              </a:lnSpc>
              <a:spcBef>
                <a:spcPct val="50000"/>
              </a:spcBef>
            </a:pPr>
            <a:r>
              <a:rPr lang="en-US" altLang="ko-KR" sz="2400" b="1">
                <a:solidFill>
                  <a:srgbClr val="FFFFFF"/>
                </a:solidFill>
                <a:latin typeface="Calibri" pitchFamily="34" charset="0"/>
                <a:ea typeface="Gulim" pitchFamily="34" charset="-127"/>
              </a:rPr>
              <a:t>In the Pacific Rim and Globally</a:t>
            </a:r>
            <a:endParaRPr lang="en-US" altLang="zh-TW" b="1">
              <a:solidFill>
                <a:srgbClr val="FFFFFF"/>
              </a:solidFill>
              <a:latin typeface="Calibri" pitchFamily="34" charset="0"/>
            </a:endParaRPr>
          </a:p>
        </p:txBody>
      </p:sp>
      <p:sp>
        <p:nvSpPr>
          <p:cNvPr id="29701" name="TextBox 5"/>
          <p:cNvSpPr txBox="1">
            <a:spLocks noChangeArrowheads="1"/>
          </p:cNvSpPr>
          <p:nvPr/>
        </p:nvSpPr>
        <p:spPr bwMode="auto">
          <a:xfrm>
            <a:off x="3502025" y="152400"/>
            <a:ext cx="2136775" cy="708025"/>
          </a:xfrm>
          <a:prstGeom prst="rect">
            <a:avLst/>
          </a:prstGeom>
          <a:noFill/>
          <a:ln w="9525">
            <a:noFill/>
            <a:miter lim="800000"/>
            <a:headEnd/>
            <a:tailEnd/>
          </a:ln>
        </p:spPr>
        <p:txBody>
          <a:bodyPr wrap="none">
            <a:spAutoFit/>
          </a:bodyPr>
          <a:lstStyle/>
          <a:p>
            <a:r>
              <a:rPr lang="en-US" sz="4000" b="1">
                <a:solidFill>
                  <a:srgbClr val="FFFFFF"/>
                </a:solidFill>
                <a:latin typeface="Calibri" pitchFamily="34" charset="0"/>
              </a:rPr>
              <a:t>PRAGMA</a:t>
            </a:r>
          </a:p>
        </p:txBody>
      </p:sp>
      <p:sp>
        <p:nvSpPr>
          <p:cNvPr id="29702" name="Rectangle 6"/>
          <p:cNvSpPr>
            <a:spLocks noChangeArrowheads="1"/>
          </p:cNvSpPr>
          <p:nvPr/>
        </p:nvSpPr>
        <p:spPr bwMode="auto">
          <a:xfrm>
            <a:off x="457200" y="6457950"/>
            <a:ext cx="2955925" cy="400050"/>
          </a:xfrm>
          <a:prstGeom prst="rect">
            <a:avLst/>
          </a:prstGeom>
          <a:noFill/>
          <a:ln w="9525">
            <a:noFill/>
            <a:miter lim="800000"/>
            <a:headEnd/>
            <a:tailEnd/>
          </a:ln>
        </p:spPr>
        <p:txBody>
          <a:bodyPr wrap="none">
            <a:spAutoFit/>
          </a:bodyPr>
          <a:lstStyle/>
          <a:p>
            <a:r>
              <a:rPr lang="en-US" altLang="ja-JP">
                <a:solidFill>
                  <a:srgbClr val="FFFFFF"/>
                </a:solidFill>
                <a:latin typeface="Calibri" pitchFamily="34" charset="0"/>
              </a:rPr>
              <a:t>http://www.</a:t>
            </a:r>
            <a:r>
              <a:rPr lang="en-US" altLang="ja-JP" sz="2000">
                <a:solidFill>
                  <a:srgbClr val="FFFFFF"/>
                </a:solidFill>
                <a:latin typeface="Calibri" pitchFamily="34" charset="0"/>
              </a:rPr>
              <a:t>pragma</a:t>
            </a:r>
            <a:r>
              <a:rPr lang="en-US" altLang="ja-JP">
                <a:solidFill>
                  <a:srgbClr val="FFFFFF"/>
                </a:solidFill>
                <a:latin typeface="Calibri" pitchFamily="34" charset="0"/>
              </a:rPr>
              <a:t>-grid.net</a:t>
            </a:r>
          </a:p>
        </p:txBody>
      </p:sp>
      <p:sp>
        <p:nvSpPr>
          <p:cNvPr id="29703" name="TextBox 7"/>
          <p:cNvSpPr txBox="1">
            <a:spLocks noChangeArrowheads="1"/>
          </p:cNvSpPr>
          <p:nvPr/>
        </p:nvSpPr>
        <p:spPr bwMode="auto">
          <a:xfrm>
            <a:off x="2209800" y="762000"/>
            <a:ext cx="4803775" cy="461963"/>
          </a:xfrm>
          <a:prstGeom prst="rect">
            <a:avLst/>
          </a:prstGeom>
          <a:noFill/>
          <a:ln w="9525">
            <a:noFill/>
            <a:miter lim="800000"/>
            <a:headEnd/>
            <a:tailEnd/>
          </a:ln>
        </p:spPr>
        <p:txBody>
          <a:bodyPr wrap="none">
            <a:spAutoFit/>
          </a:bodyPr>
          <a:lstStyle/>
          <a:p>
            <a:r>
              <a:rPr lang="en-US" altLang="ko-KR" sz="2400" b="1">
                <a:solidFill>
                  <a:srgbClr val="FFFFFF"/>
                </a:solidFill>
                <a:latin typeface="Calibri" pitchFamily="34" charset="0"/>
                <a:ea typeface="Gulim" pitchFamily="34" charset="-127"/>
              </a:rPr>
              <a:t>A Practical Collaborative Framework</a:t>
            </a:r>
            <a:endParaRPr lang="en-US" sz="2400" b="1">
              <a:solidFill>
                <a:srgbClr val="FFFFFF"/>
              </a:solidFill>
              <a:latin typeface="Calibri" pitchFamily="34" charset="0"/>
              <a:ea typeface="Gulim" pitchFamily="34" charset="-127"/>
            </a:endParaRPr>
          </a:p>
        </p:txBody>
      </p:sp>
      <p:sp>
        <p:nvSpPr>
          <p:cNvPr id="8" name="Rectangle 7"/>
          <p:cNvSpPr/>
          <p:nvPr/>
        </p:nvSpPr>
        <p:spPr>
          <a:xfrm>
            <a:off x="1066800" y="4724400"/>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9" name="Rectangle 8"/>
          <p:cNvSpPr/>
          <p:nvPr/>
        </p:nvSpPr>
        <p:spPr>
          <a:xfrm>
            <a:off x="1371600" y="3962400"/>
            <a:ext cx="914400" cy="152400"/>
          </a:xfrm>
          <a:prstGeom prst="rect">
            <a:avLst/>
          </a:prstGeom>
          <a:solidFill>
            <a:srgbClr val="1D626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10" name="Rectangle 9"/>
          <p:cNvSpPr/>
          <p:nvPr/>
        </p:nvSpPr>
        <p:spPr>
          <a:xfrm>
            <a:off x="2133600" y="2819400"/>
            <a:ext cx="9144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50" b="1" dirty="0">
                <a:solidFill>
                  <a:srgbClr val="FFFFFF"/>
                </a:solidFill>
              </a:rPr>
              <a:t>IOIT-VN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Steering Committee Meeting</a:t>
            </a:r>
            <a:endParaRPr lang="en-US" dirty="0"/>
          </a:p>
        </p:txBody>
      </p:sp>
      <p:sp>
        <p:nvSpPr>
          <p:cNvPr id="3" name="Content Placeholder 2"/>
          <p:cNvSpPr>
            <a:spLocks noGrp="1"/>
          </p:cNvSpPr>
          <p:nvPr>
            <p:ph idx="1"/>
          </p:nvPr>
        </p:nvSpPr>
        <p:spPr/>
        <p:txBody>
          <a:bodyPr/>
          <a:lstStyle/>
          <a:p>
            <a:r>
              <a:rPr lang="en-US" dirty="0" smtClean="0"/>
              <a:t>Continue Strategic Planning Discussions</a:t>
            </a:r>
          </a:p>
          <a:p>
            <a:r>
              <a:rPr lang="en-US" dirty="0" smtClean="0"/>
              <a:t>Review Organizational Structure in light of new possible trends</a:t>
            </a:r>
          </a:p>
          <a:p>
            <a:r>
              <a:rPr lang="en-US" dirty="0" smtClean="0"/>
              <a:t>Dissemination activities this year</a:t>
            </a:r>
          </a:p>
          <a:p>
            <a:pPr lvl="1"/>
            <a:r>
              <a:rPr lang="en-US" dirty="0" smtClean="0"/>
              <a:t>Brochure?</a:t>
            </a:r>
          </a:p>
          <a:p>
            <a:pPr lvl="1"/>
            <a:r>
              <a:rPr lang="en-US" dirty="0" smtClean="0"/>
              <a:t>SC10?</a:t>
            </a:r>
          </a:p>
          <a:p>
            <a:r>
              <a:rPr lang="en-US" dirty="0" smtClean="0"/>
              <a:t>Future meetings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73162"/>
          </a:xfrm>
        </p:spPr>
        <p:txBody>
          <a:bodyPr/>
          <a:lstStyle/>
          <a:p>
            <a:r>
              <a:rPr lang="en-US" dirty="0" smtClean="0"/>
              <a:t>Charge to Working Groups</a:t>
            </a:r>
            <a:br>
              <a:rPr lang="en-US" dirty="0" smtClean="0"/>
            </a:br>
            <a:r>
              <a:rPr lang="en-US" sz="2800" dirty="0" smtClean="0"/>
              <a:t>based on Strategic Planning Discussions </a:t>
            </a:r>
            <a:endParaRPr lang="en-US" dirty="0"/>
          </a:p>
        </p:txBody>
      </p:sp>
      <p:sp>
        <p:nvSpPr>
          <p:cNvPr id="3" name="Content Placeholder 2"/>
          <p:cNvSpPr>
            <a:spLocks noGrp="1"/>
          </p:cNvSpPr>
          <p:nvPr>
            <p:ph idx="1"/>
          </p:nvPr>
        </p:nvSpPr>
        <p:spPr>
          <a:xfrm>
            <a:off x="457200" y="1447800"/>
            <a:ext cx="8229600" cy="5105400"/>
          </a:xfrm>
        </p:spPr>
        <p:txBody>
          <a:bodyPr/>
          <a:lstStyle/>
          <a:p>
            <a:r>
              <a:rPr lang="en-US" dirty="0" smtClean="0"/>
              <a:t>Resources Working Group</a:t>
            </a:r>
          </a:p>
          <a:p>
            <a:pPr lvl="1"/>
            <a:r>
              <a:rPr lang="en-US" dirty="0" smtClean="0"/>
              <a:t>Continue discussions about technology trends to report back to the group</a:t>
            </a:r>
          </a:p>
          <a:p>
            <a:r>
              <a:rPr lang="en-US" dirty="0" smtClean="0"/>
              <a:t>Other </a:t>
            </a:r>
            <a:r>
              <a:rPr lang="en-US" dirty="0" smtClean="0"/>
              <a:t>W</a:t>
            </a:r>
            <a:r>
              <a:rPr lang="en-US" dirty="0" smtClean="0"/>
              <a:t>orking Groups</a:t>
            </a:r>
          </a:p>
          <a:p>
            <a:pPr lvl="1"/>
            <a:r>
              <a:rPr lang="en-US" dirty="0" smtClean="0"/>
              <a:t>Consider what level of engagement your working group activities address:</a:t>
            </a:r>
          </a:p>
          <a:p>
            <a:pPr lvl="2"/>
            <a:r>
              <a:rPr lang="en-US" dirty="0" smtClean="0"/>
              <a:t>Leading scientists working with you to produce science</a:t>
            </a:r>
          </a:p>
          <a:p>
            <a:pPr lvl="2"/>
            <a:r>
              <a:rPr lang="en-US" dirty="0" smtClean="0"/>
              <a:t>Interacting with scientists to produce prototype infrastructure</a:t>
            </a:r>
          </a:p>
          <a:p>
            <a:pPr lvl="2"/>
            <a:r>
              <a:rPr lang="en-US" dirty="0" smtClean="0"/>
              <a:t>Providing services to scientists</a:t>
            </a:r>
          </a:p>
          <a:p>
            <a:pPr lvl="2"/>
            <a:endParaRPr lang="en-US" dirty="0" smtClean="0"/>
          </a:p>
          <a:p>
            <a:pPr lvl="2"/>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Posters and Demos</a:t>
            </a:r>
            <a:endParaRPr lang="en-US" dirty="0"/>
          </a:p>
        </p:txBody>
      </p:sp>
      <p:sp>
        <p:nvSpPr>
          <p:cNvPr id="3" name="Content Placeholder 2"/>
          <p:cNvSpPr>
            <a:spLocks noGrp="1"/>
          </p:cNvSpPr>
          <p:nvPr>
            <p:ph idx="1"/>
          </p:nvPr>
        </p:nvSpPr>
        <p:spPr>
          <a:xfrm>
            <a:off x="457200" y="990600"/>
            <a:ext cx="8229600" cy="4525963"/>
          </a:xfrm>
        </p:spPr>
        <p:txBody>
          <a:bodyPr/>
          <a:lstStyle/>
          <a:p>
            <a:pPr>
              <a:buFont typeface="+mj-lt"/>
              <a:buAutoNum type="arabicPeriod"/>
            </a:pPr>
            <a:r>
              <a:rPr lang="en-US" sz="1600" dirty="0" smtClean="0"/>
              <a:t>Effects </a:t>
            </a:r>
            <a:r>
              <a:rPr lang="en-US" sz="1600" dirty="0" smtClean="0"/>
              <a:t>of Urban Land Use Change and Anthropogenic Heat on </a:t>
            </a:r>
            <a:r>
              <a:rPr lang="en-US" sz="1600" dirty="0" smtClean="0"/>
              <a:t>Weather Variables </a:t>
            </a:r>
            <a:r>
              <a:rPr lang="en-US" sz="1600" dirty="0" smtClean="0"/>
              <a:t>in Summer over Guangzhou-Shenzhen in South China by </a:t>
            </a:r>
            <a:r>
              <a:rPr lang="en-US" sz="1600" dirty="0" smtClean="0"/>
              <a:t>using WRF Model</a:t>
            </a:r>
            <a:endParaRPr lang="en-US" sz="1600" dirty="0" smtClean="0"/>
          </a:p>
          <a:p>
            <a:pPr>
              <a:buFont typeface="+mj-lt"/>
              <a:buAutoNum type="arabicPeriod"/>
            </a:pPr>
            <a:r>
              <a:rPr lang="en-US" sz="1600" dirty="0" smtClean="0"/>
              <a:t>Evaluation </a:t>
            </a:r>
            <a:r>
              <a:rPr lang="en-US" sz="1600" dirty="0" smtClean="0"/>
              <a:t>of Next Generation Sequencing software in mapping </a:t>
            </a:r>
            <a:r>
              <a:rPr lang="en-US" sz="1600" dirty="0" smtClean="0"/>
              <a:t>and assembly</a:t>
            </a:r>
            <a:endParaRPr lang="en-US" sz="1600" dirty="0" smtClean="0"/>
          </a:p>
          <a:p>
            <a:pPr>
              <a:buFont typeface="+mj-lt"/>
              <a:buAutoNum type="arabicPeriod"/>
            </a:pPr>
            <a:r>
              <a:rPr lang="en-US" sz="1600" dirty="0" smtClean="0"/>
              <a:t> </a:t>
            </a:r>
            <a:r>
              <a:rPr lang="en-US" sz="1600" dirty="0" smtClean="0"/>
              <a:t>Elastic Virtual Cluster for Parallel Applications in </a:t>
            </a:r>
            <a:r>
              <a:rPr lang="en-US" sz="1600" dirty="0" err="1" smtClean="0"/>
              <a:t>Metascheduler</a:t>
            </a:r>
            <a:r>
              <a:rPr lang="en-US" sz="1600" dirty="0" smtClean="0"/>
              <a:t> CSF4</a:t>
            </a:r>
            <a:endParaRPr lang="en-US" sz="1600" dirty="0" smtClean="0"/>
          </a:p>
          <a:p>
            <a:pPr>
              <a:buFont typeface="+mj-lt"/>
              <a:buAutoNum type="arabicPeriod"/>
            </a:pPr>
            <a:r>
              <a:rPr lang="en-US" sz="1600" dirty="0" smtClean="0"/>
              <a:t>New </a:t>
            </a:r>
            <a:r>
              <a:rPr lang="en-US" sz="1600" dirty="0" smtClean="0"/>
              <a:t>CSF-OPAL cloud environment: scheduling multi-domain </a:t>
            </a:r>
            <a:r>
              <a:rPr lang="en-US" sz="1600" dirty="0" smtClean="0"/>
              <a:t>cloud resources</a:t>
            </a:r>
            <a:endParaRPr lang="en-US" sz="1600" dirty="0" smtClean="0"/>
          </a:p>
          <a:p>
            <a:pPr>
              <a:buFont typeface="+mj-lt"/>
              <a:buAutoNum type="arabicPeriod"/>
            </a:pPr>
            <a:r>
              <a:rPr lang="en-US" sz="1600" dirty="0" smtClean="0"/>
              <a:t>EDISON </a:t>
            </a:r>
            <a:r>
              <a:rPr lang="en-US" sz="1600" dirty="0" smtClean="0"/>
              <a:t>(Education-hub Development by converging high-end IT </a:t>
            </a:r>
            <a:r>
              <a:rPr lang="en-US" sz="1600" dirty="0" smtClean="0"/>
              <a:t>and computational </a:t>
            </a:r>
            <a:r>
              <a:rPr lang="en-US" sz="1600" dirty="0" smtClean="0"/>
              <a:t>Science for providing new Opportunities to the </a:t>
            </a:r>
            <a:r>
              <a:rPr lang="en-US" sz="1600" dirty="0" smtClean="0"/>
              <a:t>Next generation</a:t>
            </a:r>
            <a:r>
              <a:rPr lang="en-US" sz="1600" dirty="0" smtClean="0"/>
              <a:t>) </a:t>
            </a:r>
          </a:p>
          <a:p>
            <a:pPr>
              <a:buFont typeface="+mj-lt"/>
              <a:buAutoNum type="arabicPeriod"/>
            </a:pPr>
            <a:r>
              <a:rPr lang="en-US" sz="1600" dirty="0" smtClean="0"/>
              <a:t> </a:t>
            </a:r>
            <a:r>
              <a:rPr lang="en-US" sz="1600" dirty="0" smtClean="0"/>
              <a:t>Ecological Observation Viewer for Monitoring Lake Ecosystem </a:t>
            </a:r>
          </a:p>
          <a:p>
            <a:pPr>
              <a:buFont typeface="+mj-lt"/>
              <a:buAutoNum type="arabicPeriod"/>
            </a:pPr>
            <a:r>
              <a:rPr lang="en-US" sz="1600" dirty="0" smtClean="0"/>
              <a:t>High </a:t>
            </a:r>
            <a:r>
              <a:rPr lang="en-US" sz="1600" dirty="0" smtClean="0"/>
              <a:t>Performance File System Service for Cloud Computing </a:t>
            </a:r>
          </a:p>
          <a:p>
            <a:pPr>
              <a:buFont typeface="+mj-lt"/>
              <a:buAutoNum type="arabicPeriod"/>
            </a:pPr>
            <a:r>
              <a:rPr lang="en-US" sz="1600" dirty="0" smtClean="0"/>
              <a:t>COLLABORATION </a:t>
            </a:r>
            <a:r>
              <a:rPr lang="en-US" sz="1600" dirty="0" smtClean="0"/>
              <a:t>ENVIRONMENT FOR E-SCIENCE: DUCKLING </a:t>
            </a:r>
            <a:r>
              <a:rPr lang="en-US" sz="1600" dirty="0" smtClean="0"/>
              <a:t>AND DISCIPLINE APPLICATIONS</a:t>
            </a:r>
            <a:endParaRPr lang="en-US" sz="1600" dirty="0" smtClean="0"/>
          </a:p>
          <a:p>
            <a:pPr>
              <a:buFont typeface="+mj-lt"/>
              <a:buAutoNum type="arabicPeriod"/>
            </a:pPr>
            <a:r>
              <a:rPr lang="en-US" sz="1600" dirty="0" smtClean="0"/>
              <a:t>Dementia </a:t>
            </a:r>
            <a:r>
              <a:rPr lang="en-US" sz="1600" dirty="0" smtClean="0"/>
              <a:t>Detection System on Smart Computing </a:t>
            </a:r>
            <a:r>
              <a:rPr lang="en-US" sz="1600" dirty="0" smtClean="0"/>
              <a:t>Environment</a:t>
            </a:r>
            <a:endParaRPr lang="en-US" sz="1600" dirty="0" smtClean="0"/>
          </a:p>
          <a:p>
            <a:pPr>
              <a:buFont typeface="+mj-lt"/>
              <a:buAutoNum type="arabicPeriod"/>
            </a:pPr>
            <a:r>
              <a:rPr lang="en-US" sz="1600" dirty="0" smtClean="0"/>
              <a:t>Fault </a:t>
            </a:r>
            <a:r>
              <a:rPr lang="en-US" sz="1600" dirty="0" smtClean="0"/>
              <a:t>Tolerance for HPC with </a:t>
            </a:r>
            <a:r>
              <a:rPr lang="en-US" sz="1600" dirty="0" err="1" smtClean="0"/>
              <a:t>OpenVZ</a:t>
            </a:r>
            <a:r>
              <a:rPr lang="en-US" sz="1600" dirty="0" smtClean="0"/>
              <a:t> Virtualization By </a:t>
            </a:r>
            <a:r>
              <a:rPr lang="en-US" sz="1600" dirty="0" smtClean="0"/>
              <a:t>Light Migration </a:t>
            </a:r>
            <a:r>
              <a:rPr lang="en-US" sz="1600" dirty="0" smtClean="0"/>
              <a:t>Toolkit</a:t>
            </a:r>
          </a:p>
          <a:p>
            <a:pPr>
              <a:buFont typeface="+mj-lt"/>
              <a:buAutoNum type="arabicPeriod"/>
            </a:pPr>
            <a:r>
              <a:rPr lang="en-US" sz="1600" dirty="0" smtClean="0"/>
              <a:t>On-Demand </a:t>
            </a:r>
            <a:r>
              <a:rPr lang="en-US" sz="1600" dirty="0" smtClean="0"/>
              <a:t>Virtual Cluster in Cloud Web-Based OS </a:t>
            </a:r>
            <a:r>
              <a:rPr lang="en-US" sz="1600" dirty="0" smtClean="0"/>
              <a:t>Environment</a:t>
            </a:r>
            <a:endParaRPr lang="en-US" sz="1600" dirty="0" smtClean="0"/>
          </a:p>
          <a:p>
            <a:pPr>
              <a:buFont typeface="+mj-lt"/>
              <a:buAutoNum type="arabicPeriod"/>
            </a:pPr>
            <a:r>
              <a:rPr lang="en-US" sz="1600" dirty="0" smtClean="0"/>
              <a:t> </a:t>
            </a:r>
            <a:r>
              <a:rPr lang="en-US" sz="1600" dirty="0" err="1" smtClean="0"/>
              <a:t>NetKarma</a:t>
            </a:r>
            <a:r>
              <a:rPr lang="en-US" sz="1600" dirty="0" smtClean="0"/>
              <a:t>: Provenance Aggregation Across Layers of </a:t>
            </a:r>
            <a:r>
              <a:rPr lang="en-US" sz="1600" dirty="0" smtClean="0"/>
              <a:t>GENI  </a:t>
            </a:r>
            <a:r>
              <a:rPr lang="en-US" sz="1600" dirty="0" smtClean="0"/>
              <a:t>Experimental </a:t>
            </a:r>
            <a:r>
              <a:rPr lang="en-US" sz="1600" dirty="0" smtClean="0"/>
              <a:t>Networks</a:t>
            </a:r>
          </a:p>
          <a:p>
            <a:pPr>
              <a:buFont typeface="+mj-lt"/>
              <a:buAutoNum type="arabicPeriod"/>
            </a:pPr>
            <a:r>
              <a:rPr lang="en-US" sz="1600" dirty="0" smtClean="0"/>
              <a:t>AND MORE</a:t>
            </a:r>
            <a:endParaRPr lang="en-US" sz="1600" dirty="0" smtClean="0"/>
          </a:p>
          <a:p>
            <a:endParaRPr lang="en-US" dirty="0"/>
          </a:p>
        </p:txBody>
      </p:sp>
      <p:sp>
        <p:nvSpPr>
          <p:cNvPr id="4" name="TextBox 3"/>
          <p:cNvSpPr txBox="1"/>
          <p:nvPr/>
        </p:nvSpPr>
        <p:spPr>
          <a:xfrm>
            <a:off x="1925084" y="5726668"/>
            <a:ext cx="5237716" cy="369332"/>
          </a:xfrm>
          <a:prstGeom prst="rect">
            <a:avLst/>
          </a:prstGeom>
          <a:noFill/>
        </p:spPr>
        <p:txBody>
          <a:bodyPr wrap="none" rtlCol="0">
            <a:spAutoFit/>
          </a:bodyPr>
          <a:lstStyle/>
          <a:p>
            <a:r>
              <a:rPr lang="en-US" dirty="0" smtClean="0"/>
              <a:t>ASK THE PRESENTERS ABOUT THEIR WORK!</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Thank you!</a:t>
            </a:r>
            <a:endParaRPr lang="en-US" dirty="0"/>
          </a:p>
        </p:txBody>
      </p:sp>
      <p:sp>
        <p:nvSpPr>
          <p:cNvPr id="7" name="Subtitle 6"/>
          <p:cNvSpPr>
            <a:spLocks noGrp="1"/>
          </p:cNvSpPr>
          <p:nvPr>
            <p:ph type="subTitle" idx="1"/>
          </p:nvPr>
        </p:nvSpPr>
        <p:spPr/>
        <p:txBody>
          <a:bodyPr/>
          <a:lstStyle/>
          <a:p>
            <a:endParaRPr lang="en-US" dirty="0"/>
          </a:p>
        </p:txBody>
      </p:sp>
      <p:pic>
        <p:nvPicPr>
          <p:cNvPr id="5" name="Picture 2" descr="http://pragma19.pragma-grid.net/dct/sites/site130/bannerLoc/BkzMqDWyqLnZBZo/images/vqjtyPnb_Left.jpg"/>
          <p:cNvPicPr>
            <a:picLocks noChangeAspect="1" noChangeArrowheads="1"/>
          </p:cNvPicPr>
          <p:nvPr/>
        </p:nvPicPr>
        <p:blipFill>
          <a:blip r:embed="rId3" cstate="print"/>
          <a:srcRect r="200"/>
          <a:stretch>
            <a:fillRect/>
          </a:stretch>
        </p:blipFill>
        <p:spPr bwMode="auto">
          <a:xfrm>
            <a:off x="0" y="0"/>
            <a:ext cx="9144000" cy="2203704"/>
          </a:xfrm>
          <a:prstGeom prst="rect">
            <a:avLst/>
          </a:prstGeom>
          <a:noFill/>
        </p:spPr>
      </p:pic>
      <p:pic>
        <p:nvPicPr>
          <p:cNvPr id="8" name="Picture 2" descr="http://pragma19.pragma-grid.net/dct/sites/site130/bannerLoc/BkzMqDWyqLnZBZo/images/vqjtyPnb_Left.jpg"/>
          <p:cNvPicPr>
            <a:picLocks noChangeAspect="1" noChangeArrowheads="1"/>
          </p:cNvPicPr>
          <p:nvPr/>
        </p:nvPicPr>
        <p:blipFill>
          <a:blip r:embed="rId3" cstate="print"/>
          <a:srcRect r="68862" b="66805"/>
          <a:stretch>
            <a:fillRect/>
          </a:stretch>
        </p:blipFill>
        <p:spPr bwMode="auto">
          <a:xfrm>
            <a:off x="152400" y="6019800"/>
            <a:ext cx="2971800" cy="762000"/>
          </a:xfrm>
          <a:prstGeom prst="rect">
            <a:avLst/>
          </a:prstGeom>
          <a:noFill/>
        </p:spPr>
      </p:pic>
      <p:pic>
        <p:nvPicPr>
          <p:cNvPr id="9" name="Picture 1029" descr="PRAGMA-large2.jpg                                              00243736&#10;Matthews 1                     ABA78158:"/>
          <p:cNvPicPr>
            <a:picLocks noChangeAspect="1" noChangeArrowheads="1"/>
          </p:cNvPicPr>
          <p:nvPr/>
        </p:nvPicPr>
        <p:blipFill>
          <a:blip r:embed="rId4" cstate="print"/>
          <a:srcRect/>
          <a:stretch>
            <a:fillRect/>
          </a:stretch>
        </p:blipFill>
        <p:spPr bwMode="auto">
          <a:xfrm>
            <a:off x="7467600" y="5559123"/>
            <a:ext cx="1676400" cy="12988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Title 1"/>
          <p:cNvSpPr>
            <a:spLocks noGrp="1"/>
          </p:cNvSpPr>
          <p:nvPr>
            <p:ph type="title"/>
          </p:nvPr>
        </p:nvSpPr>
        <p:spPr>
          <a:xfrm>
            <a:off x="457200" y="76200"/>
            <a:ext cx="8229600" cy="487363"/>
          </a:xfrm>
        </p:spPr>
        <p:txBody>
          <a:bodyPr rtlCol="0">
            <a:normAutofit fontScale="90000"/>
          </a:bodyPr>
          <a:lstStyle/>
          <a:p>
            <a:pPr defTabSz="911324" eaLnBrk="1" fontAlgn="auto" hangingPunct="1">
              <a:spcAft>
                <a:spcPts val="0"/>
              </a:spcAft>
              <a:defRPr/>
            </a:pPr>
            <a:r>
              <a:rPr lang="en-US" dirty="0" smtClean="0"/>
              <a:t>Working Groups: Organize Activities</a:t>
            </a:r>
          </a:p>
        </p:txBody>
      </p:sp>
      <p:pic>
        <p:nvPicPr>
          <p:cNvPr id="30723" name="Picture 2" descr="C:\Arzberger\PRAGMA\NCSA\PRAGMA Institute\Optiportals.jpg"/>
          <p:cNvPicPr>
            <a:picLocks noGrp="1" noChangeAspect="1" noChangeArrowheads="1"/>
          </p:cNvPicPr>
          <p:nvPr>
            <p:ph sz="half" idx="1"/>
          </p:nvPr>
        </p:nvPicPr>
        <p:blipFill>
          <a:blip r:embed="rId3" cstate="print"/>
          <a:srcRect t="15540" r="3571" b="11504"/>
          <a:stretch>
            <a:fillRect/>
          </a:stretch>
        </p:blipFill>
        <p:spPr>
          <a:xfrm>
            <a:off x="457200" y="4065588"/>
            <a:ext cx="4114800" cy="2335212"/>
          </a:xfrm>
        </p:spPr>
      </p:pic>
      <p:pic>
        <p:nvPicPr>
          <p:cNvPr id="30724" name="Picture 4" descr="C:\Arzberger\PRAGMA\PR\Brochure 2007\Status 20 Sept 07\Images for Brochure\GEO WG ASTER.jpg"/>
          <p:cNvPicPr>
            <a:picLocks noChangeAspect="1" noChangeArrowheads="1"/>
          </p:cNvPicPr>
          <p:nvPr/>
        </p:nvPicPr>
        <p:blipFill>
          <a:blip r:embed="rId4" cstate="print"/>
          <a:srcRect/>
          <a:stretch>
            <a:fillRect/>
          </a:stretch>
        </p:blipFill>
        <p:spPr bwMode="auto">
          <a:xfrm>
            <a:off x="4953000" y="3657600"/>
            <a:ext cx="2743200" cy="2743200"/>
          </a:xfrm>
          <a:prstGeom prst="rect">
            <a:avLst/>
          </a:prstGeom>
          <a:noFill/>
          <a:ln w="9525">
            <a:noFill/>
            <a:miter lim="800000"/>
            <a:headEnd/>
            <a:tailEnd/>
          </a:ln>
        </p:spPr>
      </p:pic>
      <p:sp>
        <p:nvSpPr>
          <p:cNvPr id="30725" name="Text Box 14"/>
          <p:cNvSpPr txBox="1">
            <a:spLocks noChangeArrowheads="1"/>
          </p:cNvSpPr>
          <p:nvPr/>
        </p:nvSpPr>
        <p:spPr bwMode="auto">
          <a:xfrm>
            <a:off x="6251575" y="6691313"/>
            <a:ext cx="185738" cy="373062"/>
          </a:xfrm>
          <a:prstGeom prst="rect">
            <a:avLst/>
          </a:prstGeom>
          <a:noFill/>
          <a:ln w="9525">
            <a:noFill/>
            <a:miter lim="800000"/>
            <a:headEnd/>
            <a:tailEnd/>
          </a:ln>
        </p:spPr>
        <p:txBody>
          <a:bodyPr wrap="none" lIns="91249" tIns="45623" rIns="91249" bIns="45623">
            <a:spAutoFit/>
          </a:bodyPr>
          <a:lstStyle/>
          <a:p>
            <a:pPr defTabSz="911225"/>
            <a:endParaRPr lang="en-US">
              <a:solidFill>
                <a:srgbClr val="000000"/>
              </a:solidFill>
              <a:latin typeface="Calibri" pitchFamily="34" charset="0"/>
            </a:endParaRPr>
          </a:p>
        </p:txBody>
      </p:sp>
      <p:sp>
        <p:nvSpPr>
          <p:cNvPr id="30726" name="TextBox 15"/>
          <p:cNvSpPr txBox="1">
            <a:spLocks noChangeArrowheads="1"/>
          </p:cNvSpPr>
          <p:nvPr/>
        </p:nvSpPr>
        <p:spPr bwMode="auto">
          <a:xfrm>
            <a:off x="1295400" y="381000"/>
            <a:ext cx="1479550" cy="457200"/>
          </a:xfrm>
          <a:prstGeom prst="rect">
            <a:avLst/>
          </a:prstGeom>
          <a:noFill/>
          <a:ln w="9525">
            <a:noFill/>
            <a:miter lim="800000"/>
            <a:headEnd/>
            <a:tailEnd/>
          </a:ln>
        </p:spPr>
        <p:txBody>
          <a:bodyPr wrap="none" lIns="91249" tIns="45623" rIns="91249" bIns="45623">
            <a:spAutoFit/>
          </a:bodyPr>
          <a:lstStyle/>
          <a:p>
            <a:pPr defTabSz="911225"/>
            <a:r>
              <a:rPr lang="en-US" sz="2400" b="1">
                <a:solidFill>
                  <a:srgbClr val="454082"/>
                </a:solidFill>
                <a:latin typeface="Calibri" pitchFamily="34" charset="0"/>
              </a:rPr>
              <a:t>Resources</a:t>
            </a:r>
          </a:p>
        </p:txBody>
      </p:sp>
      <p:sp>
        <p:nvSpPr>
          <p:cNvPr id="30727" name="TextBox 16"/>
          <p:cNvSpPr txBox="1">
            <a:spLocks noChangeArrowheads="1"/>
          </p:cNvSpPr>
          <p:nvPr/>
        </p:nvSpPr>
        <p:spPr bwMode="auto">
          <a:xfrm>
            <a:off x="6172200" y="381000"/>
            <a:ext cx="1658938" cy="457200"/>
          </a:xfrm>
          <a:prstGeom prst="rect">
            <a:avLst/>
          </a:prstGeom>
          <a:noFill/>
          <a:ln w="9525">
            <a:noFill/>
            <a:miter lim="800000"/>
            <a:headEnd/>
            <a:tailEnd/>
          </a:ln>
        </p:spPr>
        <p:txBody>
          <a:bodyPr wrap="none" lIns="91249" tIns="45623" rIns="91249" bIns="45623">
            <a:spAutoFit/>
          </a:bodyPr>
          <a:lstStyle/>
          <a:p>
            <a:pPr defTabSz="911225"/>
            <a:r>
              <a:rPr lang="en-US" sz="2400" b="1">
                <a:solidFill>
                  <a:srgbClr val="454082"/>
                </a:solidFill>
                <a:latin typeface="Calibri" pitchFamily="34" charset="0"/>
              </a:rPr>
              <a:t>Biosciences</a:t>
            </a:r>
          </a:p>
        </p:txBody>
      </p:sp>
      <p:sp>
        <p:nvSpPr>
          <p:cNvPr id="30728" name="TextBox 17"/>
          <p:cNvSpPr txBox="1">
            <a:spLocks noChangeArrowheads="1"/>
          </p:cNvSpPr>
          <p:nvPr/>
        </p:nvSpPr>
        <p:spPr bwMode="auto">
          <a:xfrm>
            <a:off x="6219825" y="6396038"/>
            <a:ext cx="736600" cy="457200"/>
          </a:xfrm>
          <a:prstGeom prst="rect">
            <a:avLst/>
          </a:prstGeom>
          <a:noFill/>
          <a:ln w="9525">
            <a:noFill/>
            <a:miter lim="800000"/>
            <a:headEnd/>
            <a:tailEnd/>
          </a:ln>
        </p:spPr>
        <p:txBody>
          <a:bodyPr wrap="none" lIns="91249" tIns="45623" rIns="91249" bIns="45623">
            <a:spAutoFit/>
          </a:bodyPr>
          <a:lstStyle/>
          <a:p>
            <a:pPr defTabSz="911225"/>
            <a:r>
              <a:rPr lang="en-US" sz="2400" b="1">
                <a:solidFill>
                  <a:srgbClr val="454082"/>
                </a:solidFill>
                <a:latin typeface="Calibri" pitchFamily="34" charset="0"/>
              </a:rPr>
              <a:t>GEO</a:t>
            </a:r>
          </a:p>
        </p:txBody>
      </p:sp>
      <p:sp>
        <p:nvSpPr>
          <p:cNvPr id="30729" name="TextBox 18"/>
          <p:cNvSpPr txBox="1">
            <a:spLocks noChangeArrowheads="1"/>
          </p:cNvSpPr>
          <p:nvPr/>
        </p:nvSpPr>
        <p:spPr bwMode="auto">
          <a:xfrm>
            <a:off x="1524000" y="6396038"/>
            <a:ext cx="1633538" cy="457200"/>
          </a:xfrm>
          <a:prstGeom prst="rect">
            <a:avLst/>
          </a:prstGeom>
          <a:noFill/>
          <a:ln w="9525">
            <a:noFill/>
            <a:miter lim="800000"/>
            <a:headEnd/>
            <a:tailEnd/>
          </a:ln>
        </p:spPr>
        <p:txBody>
          <a:bodyPr wrap="none" lIns="91249" tIns="45623" rIns="91249" bIns="45623">
            <a:spAutoFit/>
          </a:bodyPr>
          <a:lstStyle/>
          <a:p>
            <a:pPr defTabSz="911225"/>
            <a:r>
              <a:rPr lang="en-US" sz="2400" b="1">
                <a:solidFill>
                  <a:srgbClr val="454082"/>
                </a:solidFill>
                <a:latin typeface="Calibri" pitchFamily="34" charset="0"/>
              </a:rPr>
              <a:t>Telescience</a:t>
            </a:r>
          </a:p>
        </p:txBody>
      </p:sp>
      <p:pic>
        <p:nvPicPr>
          <p:cNvPr id="30730" name="Picture 72" descr="FINAL"/>
          <p:cNvPicPr>
            <a:picLocks noGrp="1" noChangeAspect="1" noChangeArrowheads="1"/>
          </p:cNvPicPr>
          <p:nvPr>
            <p:ph sz="half" idx="2"/>
          </p:nvPr>
        </p:nvPicPr>
        <p:blipFill>
          <a:blip r:embed="rId5" cstate="print"/>
          <a:srcRect/>
          <a:stretch>
            <a:fillRect/>
          </a:stretch>
        </p:blipFill>
        <p:spPr>
          <a:xfrm>
            <a:off x="4953000" y="762000"/>
            <a:ext cx="4038600" cy="3036888"/>
          </a:xfrm>
        </p:spPr>
      </p:pic>
      <p:sp>
        <p:nvSpPr>
          <p:cNvPr id="30731" name="TextBox 12"/>
          <p:cNvSpPr txBox="1">
            <a:spLocks noChangeArrowheads="1"/>
          </p:cNvSpPr>
          <p:nvPr/>
        </p:nvSpPr>
        <p:spPr bwMode="auto">
          <a:xfrm>
            <a:off x="2057400" y="3716338"/>
            <a:ext cx="817563" cy="246062"/>
          </a:xfrm>
          <a:prstGeom prst="rect">
            <a:avLst/>
          </a:prstGeom>
          <a:noFill/>
          <a:ln w="9525">
            <a:noFill/>
            <a:miter lim="800000"/>
            <a:headEnd/>
            <a:tailEnd/>
          </a:ln>
        </p:spPr>
        <p:txBody>
          <a:bodyPr wrap="none">
            <a:spAutoFit/>
          </a:bodyPr>
          <a:lstStyle/>
          <a:p>
            <a:r>
              <a:rPr lang="en-US" sz="1000" b="1">
                <a:solidFill>
                  <a:srgbClr val="000000"/>
                </a:solidFill>
                <a:latin typeface="Calibri" pitchFamily="34" charset="0"/>
              </a:rPr>
              <a:t>March 2010</a:t>
            </a:r>
          </a:p>
        </p:txBody>
      </p:sp>
      <p:pic>
        <p:nvPicPr>
          <p:cNvPr id="30732" name="Picture 13" descr="E:\PARZBERG\My Documents\PRAGMA\San Diego PRAGMA 18\Progress\Presentation1.jpg"/>
          <p:cNvPicPr>
            <a:picLocks noChangeAspect="1" noChangeArrowheads="1"/>
          </p:cNvPicPr>
          <p:nvPr/>
        </p:nvPicPr>
        <p:blipFill>
          <a:blip r:embed="rId6" cstate="print"/>
          <a:srcRect/>
          <a:stretch>
            <a:fillRect/>
          </a:stretch>
        </p:blipFill>
        <p:spPr bwMode="auto">
          <a:xfrm>
            <a:off x="508000" y="762000"/>
            <a:ext cx="4064000"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944562"/>
          </a:xfrm>
        </p:spPr>
        <p:txBody>
          <a:bodyPr/>
          <a:lstStyle/>
          <a:p>
            <a:r>
              <a:rPr lang="en-US" dirty="0" smtClean="0"/>
              <a:t>PRAGMA Institute on Virtualization and </a:t>
            </a:r>
            <a:r>
              <a:rPr lang="en-US" u="sng" dirty="0" smtClean="0"/>
              <a:t>Implementation</a:t>
            </a:r>
            <a:r>
              <a:rPr lang="en-US" dirty="0" smtClean="0"/>
              <a:t> </a:t>
            </a:r>
            <a:endParaRPr lang="en-US" dirty="0"/>
          </a:p>
        </p:txBody>
      </p:sp>
      <p:sp>
        <p:nvSpPr>
          <p:cNvPr id="6" name="Content Placeholder 5"/>
          <p:cNvSpPr>
            <a:spLocks noGrp="1"/>
          </p:cNvSpPr>
          <p:nvPr>
            <p:ph idx="1"/>
          </p:nvPr>
        </p:nvSpPr>
        <p:spPr>
          <a:xfrm>
            <a:off x="457200" y="1219200"/>
            <a:ext cx="8229600" cy="5638800"/>
          </a:xfrm>
        </p:spPr>
        <p:txBody>
          <a:bodyPr/>
          <a:lstStyle/>
          <a:p>
            <a:r>
              <a:rPr lang="en-US" dirty="0" smtClean="0"/>
              <a:t>At PRAGMA 18 collaboration formed with Costa Rica Institute of Technology (ITCR), </a:t>
            </a:r>
            <a:r>
              <a:rPr lang="en-US" dirty="0" err="1" smtClean="0"/>
              <a:t>Monash</a:t>
            </a:r>
            <a:r>
              <a:rPr lang="en-US" dirty="0" smtClean="0"/>
              <a:t> University, UCSD, AIST and U Tsukuba.</a:t>
            </a:r>
          </a:p>
          <a:p>
            <a:pPr lvl="1"/>
            <a:r>
              <a:rPr lang="en-US" dirty="0" smtClean="0"/>
              <a:t>Team wrote and received Amazon EC2 account ($3,500, ~40,000 ECU)</a:t>
            </a:r>
          </a:p>
          <a:p>
            <a:pPr lvl="1"/>
            <a:r>
              <a:rPr lang="en-US" dirty="0" smtClean="0"/>
              <a:t>Next steps involved collaboration between ITCR and </a:t>
            </a:r>
            <a:r>
              <a:rPr lang="en-US" dirty="0" err="1" smtClean="0"/>
              <a:t>Monash</a:t>
            </a:r>
            <a:endParaRPr lang="en-US" dirty="0" smtClean="0"/>
          </a:p>
          <a:p>
            <a:pPr lvl="2"/>
            <a:r>
              <a:rPr lang="en-US" dirty="0" smtClean="0"/>
              <a:t>Result “NG-TEPHRA: A Massively Parallel, Nimrod/G-enabled Volcanic Simulation in the Grid and the Cloud” (submitted e-science 2010)</a:t>
            </a:r>
          </a:p>
          <a:p>
            <a:pPr lvl="1"/>
            <a:r>
              <a:rPr lang="en-US" dirty="0" smtClean="0"/>
              <a:t>Next steps: run in Rocks/Condor framework</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Virtualization </a:t>
            </a:r>
            <a:r>
              <a:rPr lang="en-US" dirty="0" smtClean="0"/>
              <a:t>Experiment</a:t>
            </a:r>
            <a:br>
              <a:rPr lang="en-US" dirty="0" smtClean="0"/>
            </a:br>
            <a:r>
              <a:rPr lang="en-US" dirty="0" smtClean="0"/>
              <a:t>Avian Flu Grid (AFG)</a:t>
            </a:r>
            <a:endParaRPr lang="en-US" dirty="0"/>
          </a:p>
        </p:txBody>
      </p:sp>
      <p:sp>
        <p:nvSpPr>
          <p:cNvPr id="3" name="Content Placeholder 2"/>
          <p:cNvSpPr>
            <a:spLocks noGrp="1"/>
          </p:cNvSpPr>
          <p:nvPr>
            <p:ph idx="1"/>
          </p:nvPr>
        </p:nvSpPr>
        <p:spPr>
          <a:xfrm>
            <a:off x="381000" y="1524001"/>
            <a:ext cx="8001000" cy="1981199"/>
          </a:xfrm>
        </p:spPr>
        <p:txBody>
          <a:bodyPr/>
          <a:lstStyle/>
          <a:p>
            <a:r>
              <a:rPr lang="en-US" dirty="0" smtClean="0"/>
              <a:t>UCSD and NBCR: VM for </a:t>
            </a:r>
            <a:r>
              <a:rPr lang="en-US" dirty="0" smtClean="0"/>
              <a:t>AFG</a:t>
            </a:r>
            <a:endParaRPr lang="en-US" dirty="0" smtClean="0"/>
          </a:p>
          <a:p>
            <a:r>
              <a:rPr lang="en-US" dirty="0" smtClean="0"/>
              <a:t> NBCR </a:t>
            </a:r>
            <a:r>
              <a:rPr lang="en-US" dirty="0" smtClean="0"/>
              <a:t>AIST: </a:t>
            </a:r>
            <a:r>
              <a:rPr lang="en-US" dirty="0" smtClean="0"/>
              <a:t>replicate </a:t>
            </a:r>
            <a:r>
              <a:rPr lang="en-US" dirty="0" smtClean="0"/>
              <a:t>AFG VM to Rocks VM servers</a:t>
            </a:r>
            <a:r>
              <a:rPr lang="en-US" dirty="0" smtClean="0"/>
              <a:t>.</a:t>
            </a:r>
          </a:p>
          <a:p>
            <a:endParaRPr lang="en-US" dirty="0" smtClean="0"/>
          </a:p>
        </p:txBody>
      </p:sp>
      <p:pic>
        <p:nvPicPr>
          <p:cNvPr id="59393" name="Picture 1" descr="E:\PARZBERG\My Documents\PRAGMA\China\PRAGMA 19 Jilin\Slides\VM Replication Experiment.jpg"/>
          <p:cNvPicPr>
            <a:picLocks noChangeAspect="1" noChangeArrowheads="1"/>
          </p:cNvPicPr>
          <p:nvPr/>
        </p:nvPicPr>
        <p:blipFill>
          <a:blip r:embed="rId3" cstate="print"/>
          <a:srcRect/>
          <a:stretch>
            <a:fillRect/>
          </a:stretch>
        </p:blipFill>
        <p:spPr bwMode="auto">
          <a:xfrm>
            <a:off x="4470400" y="3352800"/>
            <a:ext cx="4673600" cy="3505200"/>
          </a:xfrm>
          <a:prstGeom prst="rect">
            <a:avLst/>
          </a:prstGeom>
          <a:noFill/>
        </p:spPr>
      </p:pic>
      <p:sp>
        <p:nvSpPr>
          <p:cNvPr id="5" name="TextBox 4"/>
          <p:cNvSpPr txBox="1"/>
          <p:nvPr/>
        </p:nvSpPr>
        <p:spPr>
          <a:xfrm>
            <a:off x="0" y="4655403"/>
            <a:ext cx="4419600" cy="830997"/>
          </a:xfrm>
          <a:prstGeom prst="rect">
            <a:avLst/>
          </a:prstGeom>
          <a:noFill/>
        </p:spPr>
        <p:txBody>
          <a:bodyPr wrap="square" rtlCol="0">
            <a:spAutoFit/>
          </a:bodyPr>
          <a:lstStyle/>
          <a:p>
            <a:r>
              <a:rPr lang="en-US" sz="2400" dirty="0" smtClean="0"/>
              <a:t>See </a:t>
            </a:r>
            <a:r>
              <a:rPr lang="en-US" sz="2400" dirty="0" smtClean="0">
                <a:hlinkClick r:id="rId4"/>
              </a:rPr>
              <a:t>http://goc.pragma-grid.net</a:t>
            </a:r>
            <a:r>
              <a:rPr lang="en-US" sz="2400" dirty="0" smtClean="0">
                <a:hlinkClick r:id="rId4"/>
              </a:rPr>
              <a:t>/</a:t>
            </a:r>
          </a:p>
          <a:p>
            <a:r>
              <a:rPr lang="en-US" sz="2400" dirty="0" smtClean="0">
                <a:hlinkClick r:id="rId4"/>
              </a:rPr>
              <a:t>wiki/index.php/VC-replication-3</a:t>
            </a:r>
            <a:r>
              <a:rPr lang="en-US" sz="2400" dirty="0" smtClean="0"/>
              <a:t> </a:t>
            </a:r>
            <a:endParaRPr lang="en-US" sz="2400" dirty="0" smtClean="0"/>
          </a:p>
        </p:txBody>
      </p:sp>
      <p:pic>
        <p:nvPicPr>
          <p:cNvPr id="6" name="Picture 7" descr="main_header"/>
          <p:cNvPicPr>
            <a:picLocks noChangeAspect="1" noChangeArrowheads="1"/>
          </p:cNvPicPr>
          <p:nvPr/>
        </p:nvPicPr>
        <p:blipFill>
          <a:blip r:embed="rId5" cstate="print"/>
          <a:srcRect t="-11111" r="70000"/>
          <a:stretch>
            <a:fillRect/>
          </a:stretch>
        </p:blipFill>
        <p:spPr bwMode="auto">
          <a:xfrm>
            <a:off x="2514600" y="5715000"/>
            <a:ext cx="1219200" cy="406400"/>
          </a:xfrm>
          <a:prstGeom prst="rect">
            <a:avLst/>
          </a:prstGeom>
          <a:noFill/>
          <a:ln w="9525">
            <a:noFill/>
            <a:miter lim="800000"/>
            <a:headEnd/>
            <a:tailEnd/>
          </a:ln>
        </p:spPr>
      </p:pic>
      <p:pic>
        <p:nvPicPr>
          <p:cNvPr id="59395" name="Picture 3" descr="National Institute of Advanced Industrial Science and Technology (AIST)">
            <a:hlinkClick r:id="rId6"/>
          </p:cNvPr>
          <p:cNvPicPr>
            <a:picLocks noChangeAspect="1" noChangeArrowheads="1"/>
          </p:cNvPicPr>
          <p:nvPr/>
        </p:nvPicPr>
        <p:blipFill>
          <a:blip r:embed="rId7" cstate="print"/>
          <a:srcRect/>
          <a:stretch>
            <a:fillRect/>
          </a:stretch>
        </p:blipFill>
        <p:spPr bwMode="auto">
          <a:xfrm>
            <a:off x="0" y="6229349"/>
            <a:ext cx="4305300" cy="628651"/>
          </a:xfrm>
          <a:prstGeom prst="rect">
            <a:avLst/>
          </a:prstGeom>
          <a:noFill/>
        </p:spPr>
      </p:pic>
      <p:pic>
        <p:nvPicPr>
          <p:cNvPr id="9" name="Picture 16"/>
          <p:cNvPicPr>
            <a:picLocks noChangeAspect="1" noChangeArrowheads="1"/>
          </p:cNvPicPr>
          <p:nvPr/>
        </p:nvPicPr>
        <p:blipFill>
          <a:blip r:embed="rId8" cstate="print"/>
          <a:srcRect/>
          <a:stretch>
            <a:fillRect/>
          </a:stretch>
        </p:blipFill>
        <p:spPr bwMode="auto">
          <a:xfrm>
            <a:off x="304800" y="5638800"/>
            <a:ext cx="1181100" cy="6096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3400" dirty="0" smtClean="0"/>
              <a:t>PRAGMA 19 </a:t>
            </a:r>
            <a:r>
              <a:rPr lang="en-US" sz="3400" dirty="0" smtClean="0"/>
              <a:t>Implementation Institute</a:t>
            </a:r>
            <a:endParaRPr lang="en-US" sz="3400" dirty="0"/>
          </a:p>
        </p:txBody>
      </p:sp>
      <p:sp>
        <p:nvSpPr>
          <p:cNvPr id="3" name="Content Placeholder 2"/>
          <p:cNvSpPr>
            <a:spLocks noGrp="1"/>
          </p:cNvSpPr>
          <p:nvPr>
            <p:ph idx="1"/>
          </p:nvPr>
        </p:nvSpPr>
        <p:spPr>
          <a:xfrm>
            <a:off x="304800" y="1143000"/>
            <a:ext cx="8382000" cy="4724400"/>
          </a:xfrm>
        </p:spPr>
        <p:txBody>
          <a:bodyPr/>
          <a:lstStyle/>
          <a:p>
            <a:r>
              <a:rPr lang="en-US" dirty="0" smtClean="0"/>
              <a:t>Overview of technologies and approaches in Avian Flu Grid</a:t>
            </a:r>
          </a:p>
          <a:p>
            <a:pPr lvl="1"/>
            <a:r>
              <a:rPr lang="en-US" dirty="0" smtClean="0"/>
              <a:t>CSF4 (Jilin), Opal (NBCR), </a:t>
            </a:r>
            <a:r>
              <a:rPr lang="en-US" dirty="0" err="1" smtClean="0"/>
              <a:t>Gfarm</a:t>
            </a:r>
            <a:r>
              <a:rPr lang="en-US" dirty="0" smtClean="0"/>
              <a:t> </a:t>
            </a:r>
            <a:r>
              <a:rPr lang="en-US" dirty="0" smtClean="0"/>
              <a:t>(U Tsukuba)</a:t>
            </a:r>
            <a:endParaRPr lang="en-US" dirty="0" smtClean="0"/>
          </a:p>
          <a:p>
            <a:pPr lvl="1"/>
            <a:r>
              <a:rPr lang="en-US" dirty="0" smtClean="0"/>
              <a:t>Replication of </a:t>
            </a:r>
            <a:r>
              <a:rPr lang="en-US" dirty="0" smtClean="0"/>
              <a:t>v</a:t>
            </a:r>
            <a:r>
              <a:rPr lang="en-US" dirty="0" smtClean="0"/>
              <a:t>irtual clusters (UCSD, NBCR, AIST)</a:t>
            </a:r>
          </a:p>
          <a:p>
            <a:r>
              <a:rPr lang="en-US" dirty="0" smtClean="0"/>
              <a:t>Implementation</a:t>
            </a:r>
          </a:p>
          <a:p>
            <a:pPr lvl="1"/>
            <a:r>
              <a:rPr lang="en-US" dirty="0" err="1" smtClean="0"/>
              <a:t>Gfarm</a:t>
            </a:r>
            <a:r>
              <a:rPr lang="en-US" dirty="0" smtClean="0"/>
              <a:t> </a:t>
            </a:r>
            <a:r>
              <a:rPr lang="en-US" dirty="0" smtClean="0"/>
              <a:t>i</a:t>
            </a:r>
            <a:r>
              <a:rPr lang="en-US" dirty="0" smtClean="0"/>
              <a:t>ntegration</a:t>
            </a:r>
          </a:p>
          <a:p>
            <a:pPr lvl="1"/>
            <a:r>
              <a:rPr lang="en-US" dirty="0" smtClean="0"/>
              <a:t>Sharing of virtual clusters</a:t>
            </a:r>
          </a:p>
          <a:p>
            <a:r>
              <a:rPr lang="en-US" dirty="0" smtClean="0"/>
              <a:t>Look forward to an update at end of meeting</a:t>
            </a:r>
            <a:endParaRPr lang="en-US" dirty="0"/>
          </a:p>
        </p:txBody>
      </p:sp>
      <p:pic>
        <p:nvPicPr>
          <p:cNvPr id="4" name="Picture 2" descr="http://pragma19.pragma-grid.net/dct/sites/site130/bannerLoc/BkzMqDWyqLnZBZo/images/vqjtyPnb_Left.jpg"/>
          <p:cNvPicPr>
            <a:picLocks noChangeAspect="1" noChangeArrowheads="1"/>
          </p:cNvPicPr>
          <p:nvPr/>
        </p:nvPicPr>
        <p:blipFill>
          <a:blip r:embed="rId3" cstate="print"/>
          <a:srcRect r="68862" b="66805"/>
          <a:stretch>
            <a:fillRect/>
          </a:stretch>
        </p:blipFill>
        <p:spPr bwMode="auto">
          <a:xfrm>
            <a:off x="3086100" y="5943600"/>
            <a:ext cx="2971800" cy="76200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 Updates</a:t>
            </a:r>
            <a:endParaRPr lang="en-US" dirty="0"/>
          </a:p>
        </p:txBody>
      </p:sp>
      <p:sp>
        <p:nvSpPr>
          <p:cNvPr id="3" name="Content Placeholder 2"/>
          <p:cNvSpPr>
            <a:spLocks noGrp="1"/>
          </p:cNvSpPr>
          <p:nvPr>
            <p:ph idx="1"/>
          </p:nvPr>
        </p:nvSpPr>
        <p:spPr>
          <a:xfrm>
            <a:off x="457200" y="1219200"/>
            <a:ext cx="8229600" cy="4953000"/>
          </a:xfrm>
        </p:spPr>
        <p:txBody>
          <a:bodyPr/>
          <a:lstStyle/>
          <a:p>
            <a:r>
              <a:rPr lang="en-US" sz="2800" dirty="0" smtClean="0"/>
              <a:t>Conference Service Platform (CSP) (Duckling version2.0 - based) and deployed/supports PRAGMA19 </a:t>
            </a:r>
            <a:r>
              <a:rPr lang="en-US" sz="2800" dirty="0" smtClean="0"/>
              <a:t> </a:t>
            </a:r>
            <a:endParaRPr lang="en-US" sz="2400" dirty="0" smtClean="0"/>
          </a:p>
          <a:p>
            <a:pPr lvl="1"/>
            <a:r>
              <a:rPr lang="en-US" sz="2400" dirty="0" smtClean="0"/>
              <a:t>Thank users and CNIC (Kevin) </a:t>
            </a:r>
            <a:r>
              <a:rPr lang="en-US" sz="2400" dirty="0" smtClean="0"/>
              <a:t>for</a:t>
            </a:r>
            <a:r>
              <a:rPr lang="en-US" sz="2400" dirty="0" smtClean="0"/>
              <a:t> </a:t>
            </a:r>
            <a:r>
              <a:rPr lang="en-US" sz="2400" dirty="0" smtClean="0"/>
              <a:t>improvements</a:t>
            </a:r>
          </a:p>
          <a:p>
            <a:r>
              <a:rPr lang="en-US" sz="2800" dirty="0" err="1" smtClean="0"/>
              <a:t>UTsukuba</a:t>
            </a:r>
            <a:r>
              <a:rPr lang="en-US" sz="2800" dirty="0" smtClean="0"/>
              <a:t> has released </a:t>
            </a:r>
            <a:r>
              <a:rPr lang="en-US" sz="2800" dirty="0" err="1" smtClean="0"/>
              <a:t>Gfarm</a:t>
            </a:r>
            <a:r>
              <a:rPr lang="en-US" sz="2800" dirty="0" smtClean="0"/>
              <a:t> 2.3.2 and 2.4.0 in July 2010. The most stable version 2.3.2 supports automatic replica creation. The version 2.4.0 is a major update that supports update based replica consistency management that keeps the number of file replicas.</a:t>
            </a:r>
          </a:p>
          <a:p>
            <a:endParaRPr lang="en-US" dirty="0"/>
          </a:p>
        </p:txBody>
      </p:sp>
      <p:pic>
        <p:nvPicPr>
          <p:cNvPr id="4" name="Picture 2"/>
          <p:cNvPicPr>
            <a:picLocks noChangeAspect="1" noChangeArrowheads="1"/>
          </p:cNvPicPr>
          <p:nvPr/>
        </p:nvPicPr>
        <p:blipFill>
          <a:blip r:embed="rId2" cstate="print"/>
          <a:srcRect l="14375" t="29000" r="46875" b="62000"/>
          <a:stretch>
            <a:fillRect/>
          </a:stretch>
        </p:blipFill>
        <p:spPr bwMode="auto">
          <a:xfrm>
            <a:off x="4419600" y="2080752"/>
            <a:ext cx="4038600" cy="586248"/>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l="6875" t="36000" r="90625" b="22000"/>
          <a:stretch>
            <a:fillRect/>
          </a:stretch>
        </p:blipFill>
        <p:spPr bwMode="auto">
          <a:xfrm>
            <a:off x="76200" y="1295400"/>
            <a:ext cx="304800" cy="3200400"/>
          </a:xfrm>
          <a:prstGeom prst="rect">
            <a:avLst/>
          </a:prstGeom>
          <a:noFill/>
          <a:ln w="9525">
            <a:noFill/>
            <a:miter lim="800000"/>
            <a:headEnd/>
            <a:tailEnd/>
          </a:ln>
        </p:spPr>
      </p:pic>
      <p:pic>
        <p:nvPicPr>
          <p:cNvPr id="57346" name="Picture 2" descr="http://datafarm.apgrid.org/gif/gfarm-logo.gif"/>
          <p:cNvPicPr>
            <a:picLocks noChangeAspect="1" noChangeArrowheads="1"/>
          </p:cNvPicPr>
          <p:nvPr/>
        </p:nvPicPr>
        <p:blipFill>
          <a:blip r:embed="rId4" cstate="print"/>
          <a:srcRect/>
          <a:stretch>
            <a:fillRect/>
          </a:stretch>
        </p:blipFill>
        <p:spPr bwMode="auto">
          <a:xfrm>
            <a:off x="6848478" y="5334000"/>
            <a:ext cx="1523997" cy="914400"/>
          </a:xfrm>
          <a:prstGeom prst="rect">
            <a:avLst/>
          </a:prstGeom>
          <a:noFill/>
        </p:spPr>
      </p:pic>
      <p:pic>
        <p:nvPicPr>
          <p:cNvPr id="7" name="Picture 40" descr="CNIC"/>
          <p:cNvPicPr>
            <a:picLocks noChangeAspect="1" noChangeArrowheads="1"/>
          </p:cNvPicPr>
          <p:nvPr/>
        </p:nvPicPr>
        <p:blipFill>
          <a:blip r:embed="rId5" cstate="print"/>
          <a:srcRect/>
          <a:stretch>
            <a:fillRect/>
          </a:stretch>
        </p:blipFill>
        <p:spPr bwMode="auto">
          <a:xfrm>
            <a:off x="8229600" y="1905000"/>
            <a:ext cx="914400" cy="674688"/>
          </a:xfrm>
          <a:prstGeom prst="rect">
            <a:avLst/>
          </a:prstGeom>
          <a:solidFill>
            <a:schemeClr val="bg1"/>
          </a:solid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2895600" y="2719388"/>
            <a:ext cx="3276600" cy="3794125"/>
          </a:xfrm>
          <a:prstGeom prst="rect">
            <a:avLst/>
          </a:prstGeom>
          <a:noFill/>
          <a:ln w="9525">
            <a:noFill/>
            <a:miter lim="800000"/>
            <a:headEnd/>
            <a:tailEnd/>
          </a:ln>
        </p:spPr>
      </p:pic>
      <p:sp>
        <p:nvSpPr>
          <p:cNvPr id="41987" name="Title 1"/>
          <p:cNvSpPr>
            <a:spLocks noGrp="1"/>
          </p:cNvSpPr>
          <p:nvPr>
            <p:ph type="title"/>
          </p:nvPr>
        </p:nvSpPr>
        <p:spPr>
          <a:xfrm>
            <a:off x="457200" y="0"/>
            <a:ext cx="8229600" cy="1066800"/>
          </a:xfrm>
        </p:spPr>
        <p:txBody>
          <a:bodyPr/>
          <a:lstStyle/>
          <a:p>
            <a:pPr eaLnBrk="1" hangingPunct="1"/>
            <a:r>
              <a:rPr lang="en-US" sz="2800" dirty="0" err="1" smtClean="0"/>
              <a:t>Ecogrid</a:t>
            </a:r>
            <a:r>
              <a:rPr lang="en-US" sz="2800" dirty="0" smtClean="0"/>
              <a:t>: An Outgrowth of PRAGMA</a:t>
            </a:r>
            <a:br>
              <a:rPr lang="en-US" sz="2800" dirty="0" smtClean="0"/>
            </a:br>
            <a:r>
              <a:rPr lang="en-US" sz="2800" dirty="0" err="1" smtClean="0"/>
              <a:t>Telescience</a:t>
            </a:r>
            <a:endParaRPr lang="en-US" sz="2800" dirty="0" smtClean="0"/>
          </a:p>
        </p:txBody>
      </p:sp>
      <p:pic>
        <p:nvPicPr>
          <p:cNvPr id="41988" name="Picture 2"/>
          <p:cNvPicPr>
            <a:picLocks noChangeAspect="1" noChangeArrowheads="1"/>
          </p:cNvPicPr>
          <p:nvPr/>
        </p:nvPicPr>
        <p:blipFill>
          <a:blip r:embed="rId4" cstate="print"/>
          <a:srcRect/>
          <a:stretch>
            <a:fillRect/>
          </a:stretch>
        </p:blipFill>
        <p:spPr bwMode="auto">
          <a:xfrm>
            <a:off x="1371600" y="1143000"/>
            <a:ext cx="6172200" cy="1447800"/>
          </a:xfrm>
          <a:prstGeom prst="rect">
            <a:avLst/>
          </a:prstGeom>
          <a:noFill/>
          <a:ln w="9525">
            <a:noFill/>
            <a:miter lim="800000"/>
            <a:headEnd/>
            <a:tailEnd/>
          </a:ln>
        </p:spPr>
      </p:pic>
      <p:pic>
        <p:nvPicPr>
          <p:cNvPr id="41989" name="Picture 51" descr="016"/>
          <p:cNvPicPr>
            <a:picLocks noChangeAspect="1" noChangeArrowheads="1"/>
          </p:cNvPicPr>
          <p:nvPr/>
        </p:nvPicPr>
        <p:blipFill>
          <a:blip r:embed="rId5" cstate="print"/>
          <a:srcRect/>
          <a:stretch>
            <a:fillRect/>
          </a:stretch>
        </p:blipFill>
        <p:spPr bwMode="auto">
          <a:xfrm>
            <a:off x="381000" y="4800600"/>
            <a:ext cx="2600325" cy="1681163"/>
          </a:xfrm>
          <a:prstGeom prst="rect">
            <a:avLst/>
          </a:prstGeom>
          <a:noFill/>
          <a:ln w="9525">
            <a:noFill/>
            <a:miter lim="800000"/>
            <a:headEnd/>
            <a:tailEnd/>
          </a:ln>
        </p:spPr>
      </p:pic>
      <p:pic>
        <p:nvPicPr>
          <p:cNvPr id="41990" name="Picture 52" descr="投影片3"/>
          <p:cNvPicPr>
            <a:picLocks noChangeAspect="1" noChangeArrowheads="1"/>
          </p:cNvPicPr>
          <p:nvPr/>
        </p:nvPicPr>
        <p:blipFill>
          <a:blip r:embed="rId6" cstate="print"/>
          <a:srcRect/>
          <a:stretch>
            <a:fillRect/>
          </a:stretch>
        </p:blipFill>
        <p:spPr bwMode="auto">
          <a:xfrm>
            <a:off x="304800" y="2646363"/>
            <a:ext cx="2667000" cy="2000250"/>
          </a:xfrm>
          <a:prstGeom prst="rect">
            <a:avLst/>
          </a:prstGeom>
          <a:noFill/>
          <a:ln w="9525">
            <a:noFill/>
            <a:miter lim="800000"/>
            <a:headEnd/>
            <a:tailEnd/>
          </a:ln>
        </p:spPr>
      </p:pic>
      <p:pic>
        <p:nvPicPr>
          <p:cNvPr id="41991" name="Picture 3" descr="C:\Arzberger\LTER\ASM03\Wireless Workshop\Images\Yang Yuan Lake (by Dong-kuan Liao) 06.jpg"/>
          <p:cNvPicPr>
            <a:picLocks noChangeAspect="1" noChangeArrowheads="1"/>
          </p:cNvPicPr>
          <p:nvPr/>
        </p:nvPicPr>
        <p:blipFill>
          <a:blip r:embed="rId7" cstate="print"/>
          <a:srcRect/>
          <a:stretch>
            <a:fillRect/>
          </a:stretch>
        </p:blipFill>
        <p:spPr bwMode="auto">
          <a:xfrm>
            <a:off x="6019800" y="4981575"/>
            <a:ext cx="2441575" cy="1571625"/>
          </a:xfrm>
          <a:prstGeom prst="rect">
            <a:avLst/>
          </a:prstGeom>
          <a:noFill/>
          <a:ln w="9525">
            <a:noFill/>
            <a:miter lim="800000"/>
            <a:headEnd/>
            <a:tailEnd/>
          </a:ln>
        </p:spPr>
      </p:pic>
      <p:pic>
        <p:nvPicPr>
          <p:cNvPr id="41992" name="Picture 4" descr="C:\Arzberger\My Picture\2003 Jan - April\P3070018.JPG"/>
          <p:cNvPicPr>
            <a:picLocks noChangeAspect="1" noChangeArrowheads="1"/>
          </p:cNvPicPr>
          <p:nvPr/>
        </p:nvPicPr>
        <p:blipFill>
          <a:blip r:embed="rId8" cstate="print"/>
          <a:srcRect/>
          <a:stretch>
            <a:fillRect/>
          </a:stretch>
        </p:blipFill>
        <p:spPr bwMode="auto">
          <a:xfrm>
            <a:off x="6019800" y="2590800"/>
            <a:ext cx="2514600" cy="2200275"/>
          </a:xfrm>
          <a:prstGeom prst="rect">
            <a:avLst/>
          </a:prstGeom>
          <a:noFill/>
          <a:ln w="9525">
            <a:noFill/>
            <a:miter lim="800000"/>
            <a:headEnd/>
            <a:tailEnd/>
          </a:ln>
        </p:spPr>
      </p:pic>
      <p:pic>
        <p:nvPicPr>
          <p:cNvPr id="41993" name="Picture 22" descr="Osaka Microscope"/>
          <p:cNvPicPr>
            <a:picLocks noChangeAspect="1" noChangeArrowheads="1"/>
          </p:cNvPicPr>
          <p:nvPr/>
        </p:nvPicPr>
        <p:blipFill>
          <a:blip r:embed="rId9" cstate="print"/>
          <a:srcRect/>
          <a:stretch>
            <a:fillRect/>
          </a:stretch>
        </p:blipFill>
        <p:spPr bwMode="auto">
          <a:xfrm>
            <a:off x="0" y="-22225"/>
            <a:ext cx="1371600" cy="2689225"/>
          </a:xfrm>
          <a:prstGeom prst="rect">
            <a:avLst/>
          </a:prstGeom>
          <a:noFill/>
          <a:ln w="9525">
            <a:noFill/>
            <a:miter lim="800000"/>
            <a:headEnd/>
            <a:tailEnd/>
          </a:ln>
        </p:spPr>
      </p:pic>
      <p:pic>
        <p:nvPicPr>
          <p:cNvPr id="41994" name="Picture 2" descr="DSCN5678"/>
          <p:cNvPicPr>
            <a:picLocks noChangeAspect="1" noChangeArrowheads="1"/>
          </p:cNvPicPr>
          <p:nvPr/>
        </p:nvPicPr>
        <p:blipFill>
          <a:blip r:embed="rId10" cstate="print"/>
          <a:srcRect/>
          <a:stretch>
            <a:fillRect/>
          </a:stretch>
        </p:blipFill>
        <p:spPr bwMode="auto">
          <a:xfrm>
            <a:off x="7573963" y="14288"/>
            <a:ext cx="1570037" cy="2576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2870</TotalTime>
  <Words>1495</Words>
  <Application>Microsoft Office PowerPoint</Application>
  <PresentationFormat>On-screen Show (4:3)</PresentationFormat>
  <Paragraphs>332</Paragraphs>
  <Slides>33</Slides>
  <Notes>22</Notes>
  <HiddenSlides>1</HiddenSlides>
  <MMClips>0</MMClips>
  <ScaleCrop>false</ScaleCrop>
  <HeadingPairs>
    <vt:vector size="6" baseType="variant">
      <vt:variant>
        <vt:lpstr>Theme</vt:lpstr>
      </vt:variant>
      <vt:variant>
        <vt:i4>3</vt:i4>
      </vt:variant>
      <vt:variant>
        <vt:lpstr>Embedded OLE Servers</vt:lpstr>
      </vt:variant>
      <vt:variant>
        <vt:i4>2</vt:i4>
      </vt:variant>
      <vt:variant>
        <vt:lpstr>Slide Titles</vt:lpstr>
      </vt:variant>
      <vt:variant>
        <vt:i4>33</vt:i4>
      </vt:variant>
    </vt:vector>
  </HeadingPairs>
  <TitlesOfParts>
    <vt:vector size="38" baseType="lpstr">
      <vt:lpstr>Office Theme</vt:lpstr>
      <vt:lpstr>Default Design</vt:lpstr>
      <vt:lpstr>8_Office Theme</vt:lpstr>
      <vt:lpstr>Photo Editor Photo</vt:lpstr>
      <vt:lpstr>Adobe Photoshop Elements Image</vt:lpstr>
      <vt:lpstr>Progress Since PRAGMA 18</vt:lpstr>
      <vt:lpstr>Slide 2</vt:lpstr>
      <vt:lpstr>Slide 3</vt:lpstr>
      <vt:lpstr>Working Groups: Organize Activities</vt:lpstr>
      <vt:lpstr>PRAGMA Institute on Virtualization and Implementation </vt:lpstr>
      <vt:lpstr>Virtualization Experiment Avian Flu Grid (AFG)</vt:lpstr>
      <vt:lpstr>PRAGMA 19 Implementation Institute</vt:lpstr>
      <vt:lpstr>Other Resource Updates</vt:lpstr>
      <vt:lpstr>Ecogrid: An Outgrowth of PRAGMA Telescience</vt:lpstr>
      <vt:lpstr> GLEON: revolutionizing understanding of aquatic ecosystems through an international grassroots network of people, data, and lake observatories   </vt:lpstr>
      <vt:lpstr>GLEON 10 Meeting Torres, RS Brazil  May 2010</vt:lpstr>
      <vt:lpstr>Routine Use of GEO Science Infrastructure in PRAGMA</vt:lpstr>
      <vt:lpstr>Slide 13</vt:lpstr>
      <vt:lpstr>Synergy of satellite and field data</vt:lpstr>
      <vt:lpstr>How COOL is this demo?</vt:lpstr>
      <vt:lpstr>Slide 16</vt:lpstr>
      <vt:lpstr>Slide 17</vt:lpstr>
      <vt:lpstr>Korean Lake Ecological Observatory Network (KLEON)</vt:lpstr>
      <vt:lpstr>Coral Reef Environmental Observatory Network (CREON)</vt:lpstr>
      <vt:lpstr>Slide 20</vt:lpstr>
      <vt:lpstr>Slide 21</vt:lpstr>
      <vt:lpstr>PRIME Research Apprenticeship Cultural Immersion</vt:lpstr>
      <vt:lpstr>Face of PRIME 2010</vt:lpstr>
      <vt:lpstr>Other Exchanges</vt:lpstr>
      <vt:lpstr>Awards and Honors</vt:lpstr>
      <vt:lpstr>IRNC Award to Indiana</vt:lpstr>
      <vt:lpstr>Upcoming Meeting</vt:lpstr>
      <vt:lpstr>Strategic Planning Meeting</vt:lpstr>
      <vt:lpstr>Successes</vt:lpstr>
      <vt:lpstr>Steering Committee Meeting</vt:lpstr>
      <vt:lpstr>Charge to Working Groups based on Strategic Planning Discussions </vt:lpstr>
      <vt:lpstr>Posters and Demos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Since PRAGMA 18</dc:title>
  <dc:creator>parzberg</dc:creator>
  <cp:lastModifiedBy>parzberg</cp:lastModifiedBy>
  <cp:revision>15</cp:revision>
  <dcterms:created xsi:type="dcterms:W3CDTF">2010-09-08T23:30:26Z</dcterms:created>
  <dcterms:modified xsi:type="dcterms:W3CDTF">2010-09-13T22:39:40Z</dcterms:modified>
</cp:coreProperties>
</file>